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0" r:id="rId1"/>
  </p:sldMasterIdLst>
  <p:notesMasterIdLst>
    <p:notesMasterId r:id="rId144"/>
  </p:notesMasterIdLst>
  <p:sldIdLst>
    <p:sldId id="256" r:id="rId2"/>
    <p:sldId id="257" r:id="rId3"/>
    <p:sldId id="295" r:id="rId4"/>
    <p:sldId id="259" r:id="rId5"/>
    <p:sldId id="260" r:id="rId6"/>
    <p:sldId id="264" r:id="rId7"/>
    <p:sldId id="265" r:id="rId8"/>
    <p:sldId id="283" r:id="rId9"/>
    <p:sldId id="263" r:id="rId10"/>
    <p:sldId id="284" r:id="rId11"/>
    <p:sldId id="262" r:id="rId12"/>
    <p:sldId id="422" r:id="rId13"/>
    <p:sldId id="285" r:id="rId14"/>
    <p:sldId id="286" r:id="rId15"/>
    <p:sldId id="267" r:id="rId16"/>
    <p:sldId id="268" r:id="rId17"/>
    <p:sldId id="266" r:id="rId18"/>
    <p:sldId id="269" r:id="rId19"/>
    <p:sldId id="270" r:id="rId20"/>
    <p:sldId id="272" r:id="rId21"/>
    <p:sldId id="287" r:id="rId22"/>
    <p:sldId id="317" r:id="rId23"/>
    <p:sldId id="280" r:id="rId24"/>
    <p:sldId id="281" r:id="rId25"/>
    <p:sldId id="290" r:id="rId26"/>
    <p:sldId id="273" r:id="rId27"/>
    <p:sldId id="274" r:id="rId28"/>
    <p:sldId id="275" r:id="rId29"/>
    <p:sldId id="276" r:id="rId30"/>
    <p:sldId id="291" r:id="rId31"/>
    <p:sldId id="292" r:id="rId32"/>
    <p:sldId id="322" r:id="rId33"/>
    <p:sldId id="396" r:id="rId34"/>
    <p:sldId id="397" r:id="rId35"/>
    <p:sldId id="398" r:id="rId36"/>
    <p:sldId id="399" r:id="rId37"/>
    <p:sldId id="400" r:id="rId38"/>
    <p:sldId id="401" r:id="rId39"/>
    <p:sldId id="402" r:id="rId40"/>
    <p:sldId id="403" r:id="rId41"/>
    <p:sldId id="423" r:id="rId42"/>
    <p:sldId id="296" r:id="rId43"/>
    <p:sldId id="297" r:id="rId44"/>
    <p:sldId id="298" r:id="rId45"/>
    <p:sldId id="299" r:id="rId46"/>
    <p:sldId id="300" r:id="rId47"/>
    <p:sldId id="424" r:id="rId48"/>
    <p:sldId id="302" r:id="rId49"/>
    <p:sldId id="304" r:id="rId50"/>
    <p:sldId id="421" r:id="rId51"/>
    <p:sldId id="318" r:id="rId52"/>
    <p:sldId id="319" r:id="rId53"/>
    <p:sldId id="320" r:id="rId54"/>
    <p:sldId id="305" r:id="rId55"/>
    <p:sldId id="307" r:id="rId56"/>
    <p:sldId id="308" r:id="rId57"/>
    <p:sldId id="306" r:id="rId58"/>
    <p:sldId id="309" r:id="rId59"/>
    <p:sldId id="310" r:id="rId60"/>
    <p:sldId id="311" r:id="rId61"/>
    <p:sldId id="312" r:id="rId62"/>
    <p:sldId id="313" r:id="rId63"/>
    <p:sldId id="404" r:id="rId64"/>
    <p:sldId id="405" r:id="rId65"/>
    <p:sldId id="407" r:id="rId66"/>
    <p:sldId id="433" r:id="rId67"/>
    <p:sldId id="435" r:id="rId68"/>
    <p:sldId id="436" r:id="rId69"/>
    <p:sldId id="437" r:id="rId70"/>
    <p:sldId id="438" r:id="rId71"/>
    <p:sldId id="439" r:id="rId72"/>
    <p:sldId id="434" r:id="rId73"/>
    <p:sldId id="414" r:id="rId74"/>
    <p:sldId id="326" r:id="rId75"/>
    <p:sldId id="327" r:id="rId76"/>
    <p:sldId id="328" r:id="rId77"/>
    <p:sldId id="329" r:id="rId78"/>
    <p:sldId id="330" r:id="rId79"/>
    <p:sldId id="331" r:id="rId80"/>
    <p:sldId id="425" r:id="rId81"/>
    <p:sldId id="333" r:id="rId82"/>
    <p:sldId id="355" r:id="rId83"/>
    <p:sldId id="334" r:id="rId84"/>
    <p:sldId id="336" r:id="rId85"/>
    <p:sldId id="337" r:id="rId86"/>
    <p:sldId id="335" r:id="rId87"/>
    <p:sldId id="415" r:id="rId88"/>
    <p:sldId id="426" r:id="rId89"/>
    <p:sldId id="339" r:id="rId90"/>
    <p:sldId id="354" r:id="rId91"/>
    <p:sldId id="345" r:id="rId92"/>
    <p:sldId id="346" r:id="rId93"/>
    <p:sldId id="384" r:id="rId94"/>
    <p:sldId id="385" r:id="rId95"/>
    <p:sldId id="386" r:id="rId96"/>
    <p:sldId id="387" r:id="rId97"/>
    <p:sldId id="388" r:id="rId98"/>
    <p:sldId id="389" r:id="rId99"/>
    <p:sldId id="347" r:id="rId100"/>
    <p:sldId id="348" r:id="rId101"/>
    <p:sldId id="349" r:id="rId102"/>
    <p:sldId id="393" r:id="rId103"/>
    <p:sldId id="390" r:id="rId104"/>
    <p:sldId id="391" r:id="rId105"/>
    <p:sldId id="392" r:id="rId106"/>
    <p:sldId id="394" r:id="rId107"/>
    <p:sldId id="350" r:id="rId108"/>
    <p:sldId id="351" r:id="rId109"/>
    <p:sldId id="352" r:id="rId110"/>
    <p:sldId id="353" r:id="rId111"/>
    <p:sldId id="427" r:id="rId112"/>
    <p:sldId id="357" r:id="rId113"/>
    <p:sldId id="358" r:id="rId114"/>
    <p:sldId id="359" r:id="rId115"/>
    <p:sldId id="360" r:id="rId116"/>
    <p:sldId id="361" r:id="rId117"/>
    <p:sldId id="362" r:id="rId118"/>
    <p:sldId id="363" r:id="rId119"/>
    <p:sldId id="364" r:id="rId120"/>
    <p:sldId id="365" r:id="rId121"/>
    <p:sldId id="428" r:id="rId122"/>
    <p:sldId id="368" r:id="rId123"/>
    <p:sldId id="369" r:id="rId124"/>
    <p:sldId id="370" r:id="rId125"/>
    <p:sldId id="371" r:id="rId126"/>
    <p:sldId id="372" r:id="rId127"/>
    <p:sldId id="373" r:id="rId128"/>
    <p:sldId id="374" r:id="rId129"/>
    <p:sldId id="429" r:id="rId130"/>
    <p:sldId id="376" r:id="rId131"/>
    <p:sldId id="377" r:id="rId132"/>
    <p:sldId id="417" r:id="rId133"/>
    <p:sldId id="418" r:id="rId134"/>
    <p:sldId id="419" r:id="rId135"/>
    <p:sldId id="430" r:id="rId136"/>
    <p:sldId id="431" r:id="rId137"/>
    <p:sldId id="380" r:id="rId138"/>
    <p:sldId id="381" r:id="rId139"/>
    <p:sldId id="416" r:id="rId140"/>
    <p:sldId id="432" r:id="rId141"/>
    <p:sldId id="383" r:id="rId142"/>
    <p:sldId id="420" r:id="rId1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66338" autoAdjust="0"/>
  </p:normalViewPr>
  <p:slideViewPr>
    <p:cSldViewPr snapToGrid="0">
      <p:cViewPr varScale="1">
        <p:scale>
          <a:sx n="58" d="100"/>
          <a:sy n="58" d="100"/>
        </p:scale>
        <p:origin x="1752" y="34"/>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A42208-DB2B-4A69-9577-921488ECC632}" type="datetimeFigureOut">
              <a:rPr kumimoji="1" lang="ja-JP" altLang="en-US" smtClean="0"/>
              <a:t>2018/3/15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4927E-3066-4ABF-9F38-7F68F886244C}" type="slidenum">
              <a:rPr kumimoji="1" lang="ja-JP" altLang="en-US" smtClean="0"/>
              <a:t>‹#›</a:t>
            </a:fld>
            <a:endParaRPr kumimoji="1" lang="ja-JP" altLang="en-US"/>
          </a:p>
        </p:txBody>
      </p:sp>
    </p:spTree>
    <p:extLst>
      <p:ext uri="{BB962C8B-B14F-4D97-AF65-F5344CB8AC3E}">
        <p14:creationId xmlns:p14="http://schemas.microsoft.com/office/powerpoint/2010/main" val="31262954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私の考えですが，</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22</a:t>
            </a:fld>
            <a:endParaRPr kumimoji="1" lang="ja-JP" altLang="en-US"/>
          </a:p>
        </p:txBody>
      </p:sp>
    </p:spTree>
    <p:extLst>
      <p:ext uri="{BB962C8B-B14F-4D97-AF65-F5344CB8AC3E}">
        <p14:creationId xmlns:p14="http://schemas.microsoft.com/office/powerpoint/2010/main" val="409536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37</a:t>
            </a:fld>
            <a:endParaRPr kumimoji="1" lang="ja-JP" altLang="en-US"/>
          </a:p>
        </p:txBody>
      </p:sp>
    </p:spTree>
    <p:extLst>
      <p:ext uri="{BB962C8B-B14F-4D97-AF65-F5344CB8AC3E}">
        <p14:creationId xmlns:p14="http://schemas.microsoft.com/office/powerpoint/2010/main" val="478583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38</a:t>
            </a:fld>
            <a:endParaRPr kumimoji="1" lang="ja-JP" altLang="en-US"/>
          </a:p>
        </p:txBody>
      </p:sp>
    </p:spTree>
    <p:extLst>
      <p:ext uri="{BB962C8B-B14F-4D97-AF65-F5344CB8AC3E}">
        <p14:creationId xmlns:p14="http://schemas.microsoft.com/office/powerpoint/2010/main" val="1270964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39</a:t>
            </a:fld>
            <a:endParaRPr kumimoji="1" lang="ja-JP" altLang="en-US"/>
          </a:p>
        </p:txBody>
      </p:sp>
    </p:spTree>
    <p:extLst>
      <p:ext uri="{BB962C8B-B14F-4D97-AF65-F5344CB8AC3E}">
        <p14:creationId xmlns:p14="http://schemas.microsoft.com/office/powerpoint/2010/main" val="2003945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40</a:t>
            </a:fld>
            <a:endParaRPr kumimoji="1" lang="ja-JP" altLang="en-US"/>
          </a:p>
        </p:txBody>
      </p:sp>
    </p:spTree>
    <p:extLst>
      <p:ext uri="{BB962C8B-B14F-4D97-AF65-F5344CB8AC3E}">
        <p14:creationId xmlns:p14="http://schemas.microsoft.com/office/powerpoint/2010/main" val="998688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42</a:t>
            </a:fld>
            <a:endParaRPr kumimoji="1" lang="ja-JP" altLang="en-US"/>
          </a:p>
        </p:txBody>
      </p:sp>
    </p:spTree>
    <p:extLst>
      <p:ext uri="{BB962C8B-B14F-4D97-AF65-F5344CB8AC3E}">
        <p14:creationId xmlns:p14="http://schemas.microsoft.com/office/powerpoint/2010/main" val="891256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48</a:t>
            </a:fld>
            <a:endParaRPr kumimoji="1" lang="ja-JP" altLang="en-US"/>
          </a:p>
        </p:txBody>
      </p:sp>
    </p:spTree>
    <p:extLst>
      <p:ext uri="{BB962C8B-B14F-4D97-AF65-F5344CB8AC3E}">
        <p14:creationId xmlns:p14="http://schemas.microsoft.com/office/powerpoint/2010/main" val="2342080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50</a:t>
            </a:fld>
            <a:endParaRPr kumimoji="1" lang="ja-JP" altLang="en-US"/>
          </a:p>
        </p:txBody>
      </p:sp>
    </p:spTree>
    <p:extLst>
      <p:ext uri="{BB962C8B-B14F-4D97-AF65-F5344CB8AC3E}">
        <p14:creationId xmlns:p14="http://schemas.microsoft.com/office/powerpoint/2010/main" val="2899753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直送＝セレモニーとかをせずに火葬のみをするという弔い方です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53</a:t>
            </a:fld>
            <a:endParaRPr kumimoji="1" lang="ja-JP" altLang="en-US"/>
          </a:p>
        </p:txBody>
      </p:sp>
    </p:spTree>
    <p:extLst>
      <p:ext uri="{BB962C8B-B14F-4D97-AF65-F5344CB8AC3E}">
        <p14:creationId xmlns:p14="http://schemas.microsoft.com/office/powerpoint/2010/main" val="503645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54</a:t>
            </a:fld>
            <a:endParaRPr kumimoji="1" lang="ja-JP" altLang="en-US"/>
          </a:p>
        </p:txBody>
      </p:sp>
    </p:spTree>
    <p:extLst>
      <p:ext uri="{BB962C8B-B14F-4D97-AF65-F5344CB8AC3E}">
        <p14:creationId xmlns:p14="http://schemas.microsoft.com/office/powerpoint/2010/main" val="662341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55</a:t>
            </a:fld>
            <a:endParaRPr kumimoji="1" lang="ja-JP" altLang="en-US"/>
          </a:p>
        </p:txBody>
      </p:sp>
    </p:spTree>
    <p:extLst>
      <p:ext uri="{BB962C8B-B14F-4D97-AF65-F5344CB8AC3E}">
        <p14:creationId xmlns:p14="http://schemas.microsoft.com/office/powerpoint/2010/main" val="1360990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私の考えですが，</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23</a:t>
            </a:fld>
            <a:endParaRPr kumimoji="1" lang="ja-JP" altLang="en-US"/>
          </a:p>
        </p:txBody>
      </p:sp>
    </p:spTree>
    <p:extLst>
      <p:ext uri="{BB962C8B-B14F-4D97-AF65-F5344CB8AC3E}">
        <p14:creationId xmlns:p14="http://schemas.microsoft.com/office/powerpoint/2010/main" val="3664371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56</a:t>
            </a:fld>
            <a:endParaRPr kumimoji="1" lang="ja-JP" altLang="en-US"/>
          </a:p>
        </p:txBody>
      </p:sp>
    </p:spTree>
    <p:extLst>
      <p:ext uri="{BB962C8B-B14F-4D97-AF65-F5344CB8AC3E}">
        <p14:creationId xmlns:p14="http://schemas.microsoft.com/office/powerpoint/2010/main" val="3433506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57</a:t>
            </a:fld>
            <a:endParaRPr kumimoji="1" lang="ja-JP" altLang="en-US"/>
          </a:p>
        </p:txBody>
      </p:sp>
    </p:spTree>
    <p:extLst>
      <p:ext uri="{BB962C8B-B14F-4D97-AF65-F5344CB8AC3E}">
        <p14:creationId xmlns:p14="http://schemas.microsoft.com/office/powerpoint/2010/main" val="583743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58</a:t>
            </a:fld>
            <a:endParaRPr kumimoji="1" lang="ja-JP" altLang="en-US"/>
          </a:p>
        </p:txBody>
      </p:sp>
    </p:spTree>
    <p:extLst>
      <p:ext uri="{BB962C8B-B14F-4D97-AF65-F5344CB8AC3E}">
        <p14:creationId xmlns:p14="http://schemas.microsoft.com/office/powerpoint/2010/main" val="2442872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59</a:t>
            </a:fld>
            <a:endParaRPr kumimoji="1" lang="ja-JP" altLang="en-US"/>
          </a:p>
        </p:txBody>
      </p:sp>
    </p:spTree>
    <p:extLst>
      <p:ext uri="{BB962C8B-B14F-4D97-AF65-F5344CB8AC3E}">
        <p14:creationId xmlns:p14="http://schemas.microsoft.com/office/powerpoint/2010/main" val="3621323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211043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974092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755657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57653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99365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96998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24</a:t>
            </a:fld>
            <a:endParaRPr kumimoji="1" lang="ja-JP" altLang="en-US"/>
          </a:p>
        </p:txBody>
      </p:sp>
    </p:spTree>
    <p:extLst>
      <p:ext uri="{BB962C8B-B14F-4D97-AF65-F5344CB8AC3E}">
        <p14:creationId xmlns:p14="http://schemas.microsoft.com/office/powerpoint/2010/main" val="351596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970017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64383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01381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22964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381474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006058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97210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9478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359733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76437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死んだ人間は年々増えるのに墓地は増えない</a:t>
            </a:r>
            <a:r>
              <a:rPr kumimoji="1" lang="en-US" altLang="ja-JP" dirty="0"/>
              <a:t>…</a:t>
            </a:r>
          </a:p>
          <a:p>
            <a:r>
              <a:rPr kumimoji="1" lang="ja-JP" altLang="en-US" dirty="0"/>
              <a:t>そりゃ不足しますよ</a:t>
            </a:r>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29</a:t>
            </a:fld>
            <a:endParaRPr kumimoji="1" lang="ja-JP" altLang="en-US"/>
          </a:p>
        </p:txBody>
      </p:sp>
    </p:spTree>
    <p:extLst>
      <p:ext uri="{BB962C8B-B14F-4D97-AF65-F5344CB8AC3E}">
        <p14:creationId xmlns:p14="http://schemas.microsoft.com/office/powerpoint/2010/main" val="3688422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950730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70325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94901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F4927E-3066-4ABF-9F38-7F68F886244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43634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81</a:t>
            </a:fld>
            <a:endParaRPr kumimoji="1" lang="ja-JP" altLang="en-US"/>
          </a:p>
        </p:txBody>
      </p:sp>
    </p:spTree>
    <p:extLst>
      <p:ext uri="{BB962C8B-B14F-4D97-AF65-F5344CB8AC3E}">
        <p14:creationId xmlns:p14="http://schemas.microsoft.com/office/powerpoint/2010/main" val="1559367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89</a:t>
            </a:fld>
            <a:endParaRPr kumimoji="1" lang="ja-JP" altLang="en-US"/>
          </a:p>
        </p:txBody>
      </p:sp>
    </p:spTree>
    <p:extLst>
      <p:ext uri="{BB962C8B-B14F-4D97-AF65-F5344CB8AC3E}">
        <p14:creationId xmlns:p14="http://schemas.microsoft.com/office/powerpoint/2010/main" val="1722845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死んだ際に流れ星になれるという事実は人生の終焉に</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91</a:t>
            </a:fld>
            <a:endParaRPr kumimoji="1" lang="ja-JP" altLang="en-US"/>
          </a:p>
        </p:txBody>
      </p:sp>
    </p:spTree>
    <p:extLst>
      <p:ext uri="{BB962C8B-B14F-4D97-AF65-F5344CB8AC3E}">
        <p14:creationId xmlns:p14="http://schemas.microsoft.com/office/powerpoint/2010/main" val="664554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圧倒的なロマンチックを付与します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92</a:t>
            </a:fld>
            <a:endParaRPr kumimoji="1" lang="ja-JP" altLang="en-US"/>
          </a:p>
        </p:txBody>
      </p:sp>
    </p:spTree>
    <p:extLst>
      <p:ext uri="{BB962C8B-B14F-4D97-AF65-F5344CB8AC3E}">
        <p14:creationId xmlns:p14="http://schemas.microsoft.com/office/powerpoint/2010/main" val="12762292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圧倒的なロマンチックを付与します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93</a:t>
            </a:fld>
            <a:endParaRPr kumimoji="1" lang="ja-JP" altLang="en-US"/>
          </a:p>
        </p:txBody>
      </p:sp>
    </p:spTree>
    <p:extLst>
      <p:ext uri="{BB962C8B-B14F-4D97-AF65-F5344CB8AC3E}">
        <p14:creationId xmlns:p14="http://schemas.microsoft.com/office/powerpoint/2010/main" val="2366049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圧倒的なロマンチックを付与します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94</a:t>
            </a:fld>
            <a:endParaRPr kumimoji="1" lang="ja-JP" altLang="en-US"/>
          </a:p>
        </p:txBody>
      </p:sp>
    </p:spTree>
    <p:extLst>
      <p:ext uri="{BB962C8B-B14F-4D97-AF65-F5344CB8AC3E}">
        <p14:creationId xmlns:p14="http://schemas.microsoft.com/office/powerpoint/2010/main" val="1099790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r>
              <a:rPr kumimoji="1" lang="ja-JP" altLang="en-US" dirty="0"/>
              <a:t>技術が先か問題が先か</a:t>
            </a:r>
          </a:p>
          <a:p>
            <a:r>
              <a:rPr kumimoji="1" lang="ja-JP" altLang="en-US" dirty="0"/>
              <a:t>今回のこのコンテストでは技術が先に立ってしまうテーマだったため講習会の内容とテーマが合ってない</a:t>
            </a:r>
          </a:p>
          <a:p>
            <a:r>
              <a:rPr kumimoji="1" lang="en-US" altLang="ja-JP" dirty="0"/>
              <a:t>if(</a:t>
            </a:r>
            <a:r>
              <a:rPr kumimoji="1" lang="ja-JP" altLang="en-US" dirty="0"/>
              <a:t>ソリューションを先に発表されたチームがあれば</a:t>
            </a:r>
            <a:r>
              <a:rPr kumimoji="1" lang="en-US" altLang="ja-JP" dirty="0"/>
              <a:t>){</a:t>
            </a:r>
          </a:p>
          <a:p>
            <a:r>
              <a:rPr kumimoji="1" lang="en-US" altLang="ja-JP" dirty="0"/>
              <a:t>	</a:t>
            </a:r>
            <a:r>
              <a:rPr kumimoji="1" lang="ja-JP" altLang="en-US" dirty="0"/>
              <a:t>ソリューションを先に説明されたチームには申し訳ないんですが，</a:t>
            </a:r>
          </a:p>
          <a:p>
            <a:r>
              <a:rPr kumimoji="1" lang="ja-JP" altLang="en-US" dirty="0"/>
              <a:t>	とても納得できるソリューションと課題だったんですが，</a:t>
            </a:r>
          </a:p>
          <a:p>
            <a:r>
              <a:rPr kumimoji="1" lang="ja-JP" altLang="en-US" dirty="0"/>
              <a:t>	技術が先に立っている時点で</a:t>
            </a:r>
          </a:p>
          <a:p>
            <a:r>
              <a:rPr kumimoji="1" lang="ja-JP" altLang="en-US" dirty="0"/>
              <a:t>	過日の講習会の内容を鑑みて，</a:t>
            </a:r>
          </a:p>
          <a:p>
            <a:r>
              <a:rPr kumimoji="1" lang="ja-JP" altLang="en-US" dirty="0"/>
              <a:t>	其の問題は恐らく核心を付けていない．</a:t>
            </a:r>
          </a:p>
          <a:p>
            <a:r>
              <a:rPr kumimoji="1" lang="ja-JP" altLang="en-US" dirty="0"/>
              <a:t>	ぜひとも改善して頂きたい．</a:t>
            </a:r>
          </a:p>
          <a:p>
            <a:r>
              <a:rPr kumimoji="1" lang="en-US" altLang="ja-JP" dirty="0"/>
              <a:t>}</a:t>
            </a:r>
          </a:p>
          <a:p>
            <a:r>
              <a:rPr kumimoji="1" lang="ja-JP" altLang="en-US" dirty="0"/>
              <a:t>この</a:t>
            </a:r>
            <a:r>
              <a:rPr kumimoji="1" lang="en-US" altLang="ja-JP" dirty="0"/>
              <a:t>3</a:t>
            </a:r>
            <a:r>
              <a:rPr kumimoji="1" lang="ja-JP" altLang="en-US" dirty="0"/>
              <a:t>つある</a:t>
            </a:r>
            <a:r>
              <a:rPr kumimoji="1" lang="en-US" altLang="ja-JP" dirty="0"/>
              <a:t>needs</a:t>
            </a:r>
            <a:r>
              <a:rPr kumimoji="1" lang="ja-JP" altLang="en-US" dirty="0"/>
              <a:t>のまんなかのロマンチックな終焉がメインの課題です．</a:t>
            </a:r>
          </a:p>
          <a:p>
            <a:r>
              <a:rPr kumimoji="1" lang="ja-JP" altLang="en-US" dirty="0"/>
              <a:t>今後の日本においてこのままイケ</a:t>
            </a:r>
            <a:r>
              <a:rPr kumimoji="1" lang="ja-JP" altLang="en-US" dirty="0" err="1"/>
              <a:t>ば</a:t>
            </a:r>
            <a:r>
              <a:rPr kumimoji="1" lang="ja-JP" altLang="en-US" dirty="0"/>
              <a:t>，</a:t>
            </a:r>
            <a:r>
              <a:rPr kumimoji="1" lang="en-US" altLang="ja-JP" dirty="0"/>
              <a:t>42</a:t>
            </a:r>
            <a:r>
              <a:rPr kumimoji="1" lang="ja-JP" altLang="en-US" dirty="0"/>
              <a:t>年後にはロマンチックでない終焉が増える</a:t>
            </a:r>
          </a:p>
          <a:p>
            <a:r>
              <a:rPr kumimoji="1" lang="ja-JP" altLang="en-US" dirty="0"/>
              <a:t>しかしそれは嫌なので解決したいと思いました．</a:t>
            </a:r>
          </a:p>
          <a:p>
            <a:r>
              <a:rPr kumimoji="1" lang="ja-JP" altLang="en-US" dirty="0"/>
              <a:t>今回の私が取り上げたこの問題は偶然にも宇宙空間技術を利用することで解決することが可能でした．</a:t>
            </a:r>
          </a:p>
          <a:p>
            <a:r>
              <a:rPr kumimoji="1" lang="ja-JP" altLang="en-US" dirty="0"/>
              <a:t>とてもラッキーです．</a:t>
            </a:r>
          </a:p>
          <a:p>
            <a:r>
              <a:rPr kumimoji="1" lang="ja-JP" altLang="en-US" dirty="0"/>
              <a:t>しかし，死人を利用したビジネスを快く思わない方もいるでしょう．</a:t>
            </a:r>
          </a:p>
          <a:p>
            <a:r>
              <a:rPr kumimoji="1" lang="ja-JP" altLang="en-US" dirty="0"/>
              <a:t>そういう方は是非とも死んだ際には直葬を選んで頂ければ，</a:t>
            </a:r>
          </a:p>
          <a:p>
            <a:r>
              <a:rPr kumimoji="1" lang="ja-JP" altLang="en-US" dirty="0"/>
              <a:t>葬儀関連企業にカネをこぼすことなく税金で弔ってもらえるのでオススメです．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32</a:t>
            </a:fld>
            <a:endParaRPr kumimoji="1" lang="ja-JP" altLang="en-US"/>
          </a:p>
        </p:txBody>
      </p:sp>
    </p:spTree>
    <p:extLst>
      <p:ext uri="{BB962C8B-B14F-4D97-AF65-F5344CB8AC3E}">
        <p14:creationId xmlns:p14="http://schemas.microsoft.com/office/powerpoint/2010/main" val="3871173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圧倒的なロマンチックを付与します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95</a:t>
            </a:fld>
            <a:endParaRPr kumimoji="1" lang="ja-JP" altLang="en-US"/>
          </a:p>
        </p:txBody>
      </p:sp>
    </p:spTree>
    <p:extLst>
      <p:ext uri="{BB962C8B-B14F-4D97-AF65-F5344CB8AC3E}">
        <p14:creationId xmlns:p14="http://schemas.microsoft.com/office/powerpoint/2010/main" val="2557455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圧倒的なロマンチックを付与します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96</a:t>
            </a:fld>
            <a:endParaRPr kumimoji="1" lang="ja-JP" altLang="en-US"/>
          </a:p>
        </p:txBody>
      </p:sp>
    </p:spTree>
    <p:extLst>
      <p:ext uri="{BB962C8B-B14F-4D97-AF65-F5344CB8AC3E}">
        <p14:creationId xmlns:p14="http://schemas.microsoft.com/office/powerpoint/2010/main" val="5450172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故郷を離れた息子，娘などでも夜空を通して故人とのコンタクトをとることも可能ではあります．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98</a:t>
            </a:fld>
            <a:endParaRPr kumimoji="1" lang="ja-JP" altLang="en-US"/>
          </a:p>
        </p:txBody>
      </p:sp>
    </p:spTree>
    <p:extLst>
      <p:ext uri="{BB962C8B-B14F-4D97-AF65-F5344CB8AC3E}">
        <p14:creationId xmlns:p14="http://schemas.microsoft.com/office/powerpoint/2010/main" val="4053785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この圧倒的ロマンチックは美しいフィナーレを用意し，</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99</a:t>
            </a:fld>
            <a:endParaRPr kumimoji="1" lang="ja-JP" altLang="en-US"/>
          </a:p>
        </p:txBody>
      </p:sp>
    </p:spTree>
    <p:extLst>
      <p:ext uri="{BB962C8B-B14F-4D97-AF65-F5344CB8AC3E}">
        <p14:creationId xmlns:p14="http://schemas.microsoft.com/office/powerpoint/2010/main" val="3683549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人生の終焉をポジティブなものへと変えるでしょう</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100</a:t>
            </a:fld>
            <a:endParaRPr kumimoji="1" lang="ja-JP" altLang="en-US"/>
          </a:p>
        </p:txBody>
      </p:sp>
    </p:spTree>
    <p:extLst>
      <p:ext uri="{BB962C8B-B14F-4D97-AF65-F5344CB8AC3E}">
        <p14:creationId xmlns:p14="http://schemas.microsoft.com/office/powerpoint/2010/main" val="1404159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人生の終焉をポジティブなものへと変えるでしょう</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101</a:t>
            </a:fld>
            <a:endParaRPr kumimoji="1" lang="ja-JP" altLang="en-US"/>
          </a:p>
        </p:txBody>
      </p:sp>
    </p:spTree>
    <p:extLst>
      <p:ext uri="{BB962C8B-B14F-4D97-AF65-F5344CB8AC3E}">
        <p14:creationId xmlns:p14="http://schemas.microsoft.com/office/powerpoint/2010/main" val="1789582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人生の終焉をポジティブなものへと変えるでしょう</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102</a:t>
            </a:fld>
            <a:endParaRPr kumimoji="1" lang="ja-JP" altLang="en-US"/>
          </a:p>
        </p:txBody>
      </p:sp>
    </p:spTree>
    <p:extLst>
      <p:ext uri="{BB962C8B-B14F-4D97-AF65-F5344CB8AC3E}">
        <p14:creationId xmlns:p14="http://schemas.microsoft.com/office/powerpoint/2010/main" val="28924516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お墓や仏壇は不要です．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105</a:t>
            </a:fld>
            <a:endParaRPr kumimoji="1" lang="ja-JP" altLang="en-US"/>
          </a:p>
        </p:txBody>
      </p:sp>
    </p:spTree>
    <p:extLst>
      <p:ext uri="{BB962C8B-B14F-4D97-AF65-F5344CB8AC3E}">
        <p14:creationId xmlns:p14="http://schemas.microsoft.com/office/powerpoint/2010/main" val="2812034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人生の終焉をポジティブなものへと変えるでしょう</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106</a:t>
            </a:fld>
            <a:endParaRPr kumimoji="1" lang="ja-JP" altLang="en-US"/>
          </a:p>
        </p:txBody>
      </p:sp>
    </p:spTree>
    <p:extLst>
      <p:ext uri="{BB962C8B-B14F-4D97-AF65-F5344CB8AC3E}">
        <p14:creationId xmlns:p14="http://schemas.microsoft.com/office/powerpoint/2010/main" val="3388664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みなさん一度は考えませんでしたか？</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107</a:t>
            </a:fld>
            <a:endParaRPr kumimoji="1" lang="ja-JP" altLang="en-US"/>
          </a:p>
        </p:txBody>
      </p:sp>
    </p:spTree>
    <p:extLst>
      <p:ext uri="{BB962C8B-B14F-4D97-AF65-F5344CB8AC3E}">
        <p14:creationId xmlns:p14="http://schemas.microsoft.com/office/powerpoint/2010/main" val="3680078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r>
              <a:rPr kumimoji="1" lang="ja-JP" altLang="en-US" dirty="0"/>
              <a:t>技術が先か問題が先か</a:t>
            </a:r>
          </a:p>
          <a:p>
            <a:r>
              <a:rPr kumimoji="1" lang="ja-JP" altLang="en-US" dirty="0"/>
              <a:t>今回のこのコンテストでは技術が先に立ってしまうテーマだったため講習会の内容とテーマが合ってない</a:t>
            </a:r>
          </a:p>
          <a:p>
            <a:r>
              <a:rPr kumimoji="1" lang="en-US" altLang="ja-JP" dirty="0"/>
              <a:t>if(</a:t>
            </a:r>
            <a:r>
              <a:rPr kumimoji="1" lang="ja-JP" altLang="en-US" dirty="0"/>
              <a:t>ソリューションを先に発表されたチームがあれば</a:t>
            </a:r>
            <a:r>
              <a:rPr kumimoji="1" lang="en-US" altLang="ja-JP" dirty="0"/>
              <a:t>){</a:t>
            </a:r>
          </a:p>
          <a:p>
            <a:r>
              <a:rPr kumimoji="1" lang="en-US" altLang="ja-JP" dirty="0"/>
              <a:t>	</a:t>
            </a:r>
            <a:r>
              <a:rPr kumimoji="1" lang="ja-JP" altLang="en-US" dirty="0"/>
              <a:t>ソリューションを先に説明されたチームには申し訳ないんですが，</a:t>
            </a:r>
          </a:p>
          <a:p>
            <a:r>
              <a:rPr kumimoji="1" lang="ja-JP" altLang="en-US" dirty="0"/>
              <a:t>	とても納得できるソリューションと課題だったんですが，</a:t>
            </a:r>
          </a:p>
          <a:p>
            <a:r>
              <a:rPr kumimoji="1" lang="ja-JP" altLang="en-US" dirty="0"/>
              <a:t>	技術が先に立っている時点で</a:t>
            </a:r>
          </a:p>
          <a:p>
            <a:r>
              <a:rPr kumimoji="1" lang="ja-JP" altLang="en-US" dirty="0"/>
              <a:t>	過日の講習会の内容を鑑みて，</a:t>
            </a:r>
          </a:p>
          <a:p>
            <a:r>
              <a:rPr kumimoji="1" lang="ja-JP" altLang="en-US" dirty="0"/>
              <a:t>	其の問題は恐らく核心を付けていない．</a:t>
            </a:r>
          </a:p>
          <a:p>
            <a:r>
              <a:rPr kumimoji="1" lang="ja-JP" altLang="en-US" dirty="0"/>
              <a:t>	ぜひとも改善して頂きたい．</a:t>
            </a:r>
          </a:p>
          <a:p>
            <a:r>
              <a:rPr kumimoji="1" lang="en-US" altLang="ja-JP" dirty="0"/>
              <a:t>}</a:t>
            </a:r>
          </a:p>
          <a:p>
            <a:r>
              <a:rPr kumimoji="1" lang="ja-JP" altLang="en-US" dirty="0"/>
              <a:t>この</a:t>
            </a:r>
            <a:r>
              <a:rPr kumimoji="1" lang="en-US" altLang="ja-JP" dirty="0"/>
              <a:t>3</a:t>
            </a:r>
            <a:r>
              <a:rPr kumimoji="1" lang="ja-JP" altLang="en-US" dirty="0"/>
              <a:t>つある</a:t>
            </a:r>
            <a:r>
              <a:rPr kumimoji="1" lang="en-US" altLang="ja-JP" dirty="0"/>
              <a:t>needs</a:t>
            </a:r>
            <a:r>
              <a:rPr kumimoji="1" lang="ja-JP" altLang="en-US" dirty="0"/>
              <a:t>のまんなかのロマンチックな終焉がメインの課題です．</a:t>
            </a:r>
          </a:p>
          <a:p>
            <a:r>
              <a:rPr kumimoji="1" lang="ja-JP" altLang="en-US" dirty="0"/>
              <a:t>今後の日本においてこのままイケ</a:t>
            </a:r>
            <a:r>
              <a:rPr kumimoji="1" lang="ja-JP" altLang="en-US" dirty="0" err="1"/>
              <a:t>ば</a:t>
            </a:r>
            <a:r>
              <a:rPr kumimoji="1" lang="ja-JP" altLang="en-US" dirty="0"/>
              <a:t>，</a:t>
            </a:r>
            <a:r>
              <a:rPr kumimoji="1" lang="en-US" altLang="ja-JP" dirty="0"/>
              <a:t>42</a:t>
            </a:r>
            <a:r>
              <a:rPr kumimoji="1" lang="ja-JP" altLang="en-US" dirty="0"/>
              <a:t>年後にはロマンチックでない終焉が増える</a:t>
            </a:r>
          </a:p>
          <a:p>
            <a:r>
              <a:rPr kumimoji="1" lang="ja-JP" altLang="en-US" dirty="0"/>
              <a:t>しかしそれは嫌なので解決したいと思いました．</a:t>
            </a:r>
          </a:p>
          <a:p>
            <a:r>
              <a:rPr kumimoji="1" lang="ja-JP" altLang="en-US" dirty="0"/>
              <a:t>今回の私が取り上げたこの問題は偶然にも宇宙空間技術を利用することで解決することが可能でした．</a:t>
            </a:r>
          </a:p>
          <a:p>
            <a:r>
              <a:rPr kumimoji="1" lang="ja-JP" altLang="en-US" dirty="0"/>
              <a:t>とてもラッキーです．</a:t>
            </a:r>
          </a:p>
          <a:p>
            <a:r>
              <a:rPr kumimoji="1" lang="ja-JP" altLang="en-US" dirty="0"/>
              <a:t>しかし，死人を利用したビジネスを快く思わない方もいるでしょう．</a:t>
            </a:r>
          </a:p>
          <a:p>
            <a:r>
              <a:rPr kumimoji="1" lang="ja-JP" altLang="en-US" dirty="0"/>
              <a:t>そういう方は是非とも死んだ際には直葬を選んで頂ければ，</a:t>
            </a:r>
          </a:p>
          <a:p>
            <a:r>
              <a:rPr kumimoji="1" lang="ja-JP" altLang="en-US" dirty="0"/>
              <a:t>葬儀関連企業にカネをこぼすことなく税金で弔ってもらえるのでオススメです．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33</a:t>
            </a:fld>
            <a:endParaRPr kumimoji="1" lang="ja-JP" altLang="en-US"/>
          </a:p>
        </p:txBody>
      </p:sp>
    </p:spTree>
    <p:extLst>
      <p:ext uri="{BB962C8B-B14F-4D97-AF65-F5344CB8AC3E}">
        <p14:creationId xmlns:p14="http://schemas.microsoft.com/office/powerpoint/2010/main" val="22408955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人は死んだらどうなるのか？</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108</a:t>
            </a:fld>
            <a:endParaRPr kumimoji="1" lang="ja-JP" altLang="en-US"/>
          </a:p>
        </p:txBody>
      </p:sp>
    </p:spTree>
    <p:extLst>
      <p:ext uri="{BB962C8B-B14F-4D97-AF65-F5344CB8AC3E}">
        <p14:creationId xmlns:p14="http://schemas.microsoft.com/office/powerpoint/2010/main" val="9069537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もれなく</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109</a:t>
            </a:fld>
            <a:endParaRPr kumimoji="1" lang="ja-JP" altLang="en-US"/>
          </a:p>
        </p:txBody>
      </p:sp>
    </p:spTree>
    <p:extLst>
      <p:ext uri="{BB962C8B-B14F-4D97-AF65-F5344CB8AC3E}">
        <p14:creationId xmlns:p14="http://schemas.microsoft.com/office/powerpoint/2010/main" val="3139564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このようなベストアンサーを用意できます．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110</a:t>
            </a:fld>
            <a:endParaRPr kumimoji="1" lang="ja-JP" altLang="en-US"/>
          </a:p>
        </p:txBody>
      </p:sp>
    </p:spTree>
    <p:extLst>
      <p:ext uri="{BB962C8B-B14F-4D97-AF65-F5344CB8AC3E}">
        <p14:creationId xmlns:p14="http://schemas.microsoft.com/office/powerpoint/2010/main" val="1480450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112</a:t>
            </a:fld>
            <a:endParaRPr kumimoji="1" lang="ja-JP" altLang="en-US"/>
          </a:p>
        </p:txBody>
      </p:sp>
    </p:spTree>
    <p:extLst>
      <p:ext uri="{BB962C8B-B14F-4D97-AF65-F5344CB8AC3E}">
        <p14:creationId xmlns:p14="http://schemas.microsoft.com/office/powerpoint/2010/main" val="38259605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113</a:t>
            </a:fld>
            <a:endParaRPr kumimoji="1" lang="ja-JP" altLang="en-US"/>
          </a:p>
        </p:txBody>
      </p:sp>
    </p:spTree>
    <p:extLst>
      <p:ext uri="{BB962C8B-B14F-4D97-AF65-F5344CB8AC3E}">
        <p14:creationId xmlns:p14="http://schemas.microsoft.com/office/powerpoint/2010/main" val="21956650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114</a:t>
            </a:fld>
            <a:endParaRPr kumimoji="1" lang="ja-JP" altLang="en-US"/>
          </a:p>
        </p:txBody>
      </p:sp>
    </p:spTree>
    <p:extLst>
      <p:ext uri="{BB962C8B-B14F-4D97-AF65-F5344CB8AC3E}">
        <p14:creationId xmlns:p14="http://schemas.microsoft.com/office/powerpoint/2010/main" val="3010361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115</a:t>
            </a:fld>
            <a:endParaRPr kumimoji="1" lang="ja-JP" altLang="en-US"/>
          </a:p>
        </p:txBody>
      </p:sp>
    </p:spTree>
    <p:extLst>
      <p:ext uri="{BB962C8B-B14F-4D97-AF65-F5344CB8AC3E}">
        <p14:creationId xmlns:p14="http://schemas.microsoft.com/office/powerpoint/2010/main" val="33548112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116</a:t>
            </a:fld>
            <a:endParaRPr kumimoji="1" lang="ja-JP" altLang="en-US"/>
          </a:p>
        </p:txBody>
      </p:sp>
    </p:spTree>
    <p:extLst>
      <p:ext uri="{BB962C8B-B14F-4D97-AF65-F5344CB8AC3E}">
        <p14:creationId xmlns:p14="http://schemas.microsoft.com/office/powerpoint/2010/main" val="41354130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117</a:t>
            </a:fld>
            <a:endParaRPr kumimoji="1" lang="ja-JP" altLang="en-US"/>
          </a:p>
        </p:txBody>
      </p:sp>
    </p:spTree>
    <p:extLst>
      <p:ext uri="{BB962C8B-B14F-4D97-AF65-F5344CB8AC3E}">
        <p14:creationId xmlns:p14="http://schemas.microsoft.com/office/powerpoint/2010/main" val="35393791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118</a:t>
            </a:fld>
            <a:endParaRPr kumimoji="1" lang="ja-JP" altLang="en-US"/>
          </a:p>
        </p:txBody>
      </p:sp>
    </p:spTree>
    <p:extLst>
      <p:ext uri="{BB962C8B-B14F-4D97-AF65-F5344CB8AC3E}">
        <p14:creationId xmlns:p14="http://schemas.microsoft.com/office/powerpoint/2010/main" val="2684708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一昨年に父方の祖父が，</a:t>
            </a:r>
            <a:endParaRPr kumimoji="1" lang="en-US" altLang="ja-JP" dirty="0"/>
          </a:p>
          <a:p>
            <a:r>
              <a:rPr kumimoji="1" lang="ja-JP" altLang="en-US" dirty="0"/>
              <a:t>今年に母方の祖父が死にかけました．</a:t>
            </a:r>
            <a:endParaRPr kumimoji="1" lang="en-US" altLang="ja-JP"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34</a:t>
            </a:fld>
            <a:endParaRPr kumimoji="1" lang="ja-JP" altLang="en-US"/>
          </a:p>
        </p:txBody>
      </p:sp>
    </p:spTree>
    <p:extLst>
      <p:ext uri="{BB962C8B-B14F-4D97-AF65-F5344CB8AC3E}">
        <p14:creationId xmlns:p14="http://schemas.microsoft.com/office/powerpoint/2010/main" val="39258895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119</a:t>
            </a:fld>
            <a:endParaRPr kumimoji="1" lang="ja-JP" altLang="en-US"/>
          </a:p>
        </p:txBody>
      </p:sp>
    </p:spTree>
    <p:extLst>
      <p:ext uri="{BB962C8B-B14F-4D97-AF65-F5344CB8AC3E}">
        <p14:creationId xmlns:p14="http://schemas.microsoft.com/office/powerpoint/2010/main" val="3685031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120</a:t>
            </a:fld>
            <a:endParaRPr kumimoji="1" lang="ja-JP" altLang="en-US"/>
          </a:p>
        </p:txBody>
      </p:sp>
    </p:spTree>
    <p:extLst>
      <p:ext uri="{BB962C8B-B14F-4D97-AF65-F5344CB8AC3E}">
        <p14:creationId xmlns:p14="http://schemas.microsoft.com/office/powerpoint/2010/main" val="18279185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122</a:t>
            </a:fld>
            <a:endParaRPr kumimoji="1" lang="ja-JP" altLang="en-US"/>
          </a:p>
        </p:txBody>
      </p:sp>
    </p:spTree>
    <p:extLst>
      <p:ext uri="{BB962C8B-B14F-4D97-AF65-F5344CB8AC3E}">
        <p14:creationId xmlns:p14="http://schemas.microsoft.com/office/powerpoint/2010/main" val="21387754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130</a:t>
            </a:fld>
            <a:endParaRPr kumimoji="1" lang="ja-JP" altLang="en-US"/>
          </a:p>
        </p:txBody>
      </p:sp>
    </p:spTree>
    <p:extLst>
      <p:ext uri="{BB962C8B-B14F-4D97-AF65-F5344CB8AC3E}">
        <p14:creationId xmlns:p14="http://schemas.microsoft.com/office/powerpoint/2010/main" val="28118933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必要な費用について</a:t>
            </a:r>
            <a:endParaRPr kumimoji="1" lang="en-US" altLang="ja-JP" dirty="0"/>
          </a:p>
          <a:p>
            <a:r>
              <a:rPr kumimoji="1" lang="ja-JP" altLang="en-US" dirty="0"/>
              <a:t>提出された遺骨の量が多く，全て加工できなかった場合は海洋散骨にする</a:t>
            </a:r>
            <a:endParaRPr kumimoji="1" lang="en-US" altLang="ja-JP"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133</a:t>
            </a:fld>
            <a:endParaRPr kumimoji="1" lang="ja-JP" altLang="en-US"/>
          </a:p>
        </p:txBody>
      </p:sp>
    </p:spTree>
    <p:extLst>
      <p:ext uri="{BB962C8B-B14F-4D97-AF65-F5344CB8AC3E}">
        <p14:creationId xmlns:p14="http://schemas.microsoft.com/office/powerpoint/2010/main" val="17891885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希望者の支払う金額について</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134</a:t>
            </a:fld>
            <a:endParaRPr kumimoji="1" lang="ja-JP" altLang="en-US"/>
          </a:p>
        </p:txBody>
      </p:sp>
    </p:spTree>
    <p:extLst>
      <p:ext uri="{BB962C8B-B14F-4D97-AF65-F5344CB8AC3E}">
        <p14:creationId xmlns:p14="http://schemas.microsoft.com/office/powerpoint/2010/main" val="3688777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137</a:t>
            </a:fld>
            <a:endParaRPr kumimoji="1" lang="ja-JP" altLang="en-US"/>
          </a:p>
        </p:txBody>
      </p:sp>
    </p:spTree>
    <p:extLst>
      <p:ext uri="{BB962C8B-B14F-4D97-AF65-F5344CB8AC3E}">
        <p14:creationId xmlns:p14="http://schemas.microsoft.com/office/powerpoint/2010/main" val="924589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現時点では未定です．</a:t>
            </a:r>
            <a:endParaRPr kumimoji="1" lang="en-US" altLang="ja-JP" dirty="0"/>
          </a:p>
          <a:p>
            <a:r>
              <a:rPr kumimoji="1" lang="ja-JP" altLang="en-US" dirty="0"/>
              <a:t>が，このビジネスモデルは株式会社</a:t>
            </a:r>
            <a:r>
              <a:rPr kumimoji="1" lang="en-US" altLang="ja-JP" dirty="0"/>
              <a:t>ALE</a:t>
            </a:r>
            <a:r>
              <a:rPr kumimoji="1" lang="ja-JP" altLang="en-US" dirty="0"/>
              <a:t>様の技術に依存しているため</a:t>
            </a:r>
            <a:endParaRPr kumimoji="1" lang="en-US" altLang="ja-JP" dirty="0"/>
          </a:p>
          <a:p>
            <a:r>
              <a:rPr kumimoji="1" lang="ja-JP" altLang="en-US" dirty="0"/>
              <a:t>ビジネスモデルとして成立させるには</a:t>
            </a:r>
            <a:r>
              <a:rPr kumimoji="1" lang="en-US" altLang="ja-JP" dirty="0"/>
              <a:t>ALE</a:t>
            </a:r>
            <a:r>
              <a:rPr kumimoji="1" lang="ja-JP" altLang="en-US" dirty="0"/>
              <a:t>様にこの藍いで</a:t>
            </a:r>
            <a:r>
              <a:rPr kumimoji="1" lang="ja-JP" altLang="en-US" dirty="0" err="1"/>
              <a:t>あを</a:t>
            </a:r>
            <a:r>
              <a:rPr kumimoji="1" lang="ja-JP" altLang="en-US" dirty="0"/>
              <a:t>引き取って頂こうという目論見です．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139</a:t>
            </a:fld>
            <a:endParaRPr kumimoji="1" lang="ja-JP" altLang="en-US"/>
          </a:p>
        </p:txBody>
      </p:sp>
    </p:spTree>
    <p:extLst>
      <p:ext uri="{BB962C8B-B14F-4D97-AF65-F5344CB8AC3E}">
        <p14:creationId xmlns:p14="http://schemas.microsoft.com/office/powerpoint/2010/main" val="28089673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私はこの数ヶ月の間に祖父を二人失いかけ，</a:t>
            </a:r>
            <a:endParaRPr kumimoji="1" lang="en-US" altLang="ja-JP" dirty="0"/>
          </a:p>
          <a:p>
            <a:r>
              <a:rPr kumimoji="1" lang="ja-JP" altLang="en-US" dirty="0"/>
              <a:t>其の中で人がいつ死ぬかわからない．其のことを忘れてはならないと改めて思い知りました．</a:t>
            </a:r>
            <a:endParaRPr kumimoji="1" lang="en-US" altLang="ja-JP" dirty="0"/>
          </a:p>
          <a:p>
            <a:r>
              <a:rPr kumimoji="1" lang="ja-JP" altLang="en-US" dirty="0"/>
              <a:t>このことをラテン語で「メメント・モリ」死を想うと言います．</a:t>
            </a:r>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141</a:t>
            </a:fld>
            <a:endParaRPr kumimoji="1" lang="ja-JP" altLang="en-US"/>
          </a:p>
        </p:txBody>
      </p:sp>
    </p:spTree>
    <p:extLst>
      <p:ext uri="{BB962C8B-B14F-4D97-AF65-F5344CB8AC3E}">
        <p14:creationId xmlns:p14="http://schemas.microsoft.com/office/powerpoint/2010/main" val="35264400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これからの時代は死んだ後のことを残された人間が決めるのではなく，</a:t>
            </a:r>
            <a:endParaRPr kumimoji="1" lang="en-US" altLang="ja-JP" dirty="0"/>
          </a:p>
          <a:p>
            <a:r>
              <a:rPr kumimoji="1" lang="ja-JP" altLang="en-US" dirty="0"/>
              <a:t>死んだ後のことを死ぬ予定の人間が決める時代がやってくるのではないでしょうか？</a:t>
            </a:r>
            <a:endParaRPr kumimoji="1" lang="en-US" altLang="ja-JP" dirty="0"/>
          </a:p>
          <a:p>
            <a:r>
              <a:rPr kumimoji="1" lang="ja-JP" altLang="en-US" dirty="0"/>
              <a:t>人間は死にます．其の摂理の中で，死を想い，そのプランを立てることは非常に賢明ではないでしょうか？</a:t>
            </a:r>
            <a:endParaRPr kumimoji="1" lang="en-US" altLang="ja-JP" dirty="0"/>
          </a:p>
          <a:p>
            <a:r>
              <a:rPr kumimoji="1" lang="ja-JP" altLang="en-US" dirty="0"/>
              <a:t>そのプランの</a:t>
            </a:r>
            <a:r>
              <a:rPr kumimoji="1" lang="en-US" altLang="ja-JP" dirty="0"/>
              <a:t>1</a:t>
            </a:r>
            <a:r>
              <a:rPr kumimoji="1" lang="ja-JP" altLang="en-US" dirty="0"/>
              <a:t>つとして今回は人口</a:t>
            </a:r>
            <a:r>
              <a:rPr kumimoji="1" lang="ja-JP" altLang="en-US"/>
              <a:t>流れ星の技術を活用した宇宙葬を提案させていただきました</a:t>
            </a:r>
            <a:endParaRPr kumimoji="1" lang="en-US" altLang="ja-JP" dirty="0"/>
          </a:p>
          <a:p>
            <a:r>
              <a:rPr kumimoji="1" lang="ja-JP" altLang="en-US" dirty="0"/>
              <a:t>ありがとうございました．</a:t>
            </a:r>
            <a:endParaRPr kumimoji="1" lang="en-US" altLang="ja-JP"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142</a:t>
            </a:fld>
            <a:endParaRPr kumimoji="1" lang="ja-JP" altLang="en-US"/>
          </a:p>
        </p:txBody>
      </p:sp>
    </p:spTree>
    <p:extLst>
      <p:ext uri="{BB962C8B-B14F-4D97-AF65-F5344CB8AC3E}">
        <p14:creationId xmlns:p14="http://schemas.microsoft.com/office/powerpoint/2010/main" val="78205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まだ学生ですが，自分が末田の家を支える番が近づいている！</a:t>
            </a:r>
            <a:endParaRPr kumimoji="1" lang="en-US" altLang="ja-JP"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35</a:t>
            </a:fld>
            <a:endParaRPr kumimoji="1" lang="ja-JP" altLang="en-US"/>
          </a:p>
        </p:txBody>
      </p:sp>
    </p:spTree>
    <p:extLst>
      <p:ext uri="{BB962C8B-B14F-4D97-AF65-F5344CB8AC3E}">
        <p14:creationId xmlns:p14="http://schemas.microsoft.com/office/powerpoint/2010/main" val="3010894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5AF4927E-3066-4ABF-9F38-7F68F886244C}" type="slidenum">
              <a:rPr kumimoji="1" lang="ja-JP" altLang="en-US" smtClean="0"/>
              <a:t>36</a:t>
            </a:fld>
            <a:endParaRPr kumimoji="1" lang="ja-JP" altLang="en-US"/>
          </a:p>
        </p:txBody>
      </p:sp>
    </p:spTree>
    <p:extLst>
      <p:ext uri="{BB962C8B-B14F-4D97-AF65-F5344CB8AC3E}">
        <p14:creationId xmlns:p14="http://schemas.microsoft.com/office/powerpoint/2010/main" val="2508635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0" baseline="0">
                <a:solidFill>
                  <a:schemeClr val="tx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9E016143-E03C-4CFD-AFDC-14E5BDEA754C}" type="datetimeFigureOut">
              <a:rPr lang="en-US" smtClean="0"/>
              <a:t>3/15/2018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Rectangle 10"/>
          <p:cNvSpPr/>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52177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9958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4218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6106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08A7C6C-0F39-4D70-8E8D-FE5B9C95FA73}" type="datetimeFigureOut">
              <a:rPr lang="en-US" smtClean="0"/>
              <a:t>3/15/2018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8" name="Rectangle 7"/>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4071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3/15/2018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65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61872" y="1721606"/>
            <a:ext cx="4480560" cy="731520"/>
          </a:xfrm>
        </p:spPr>
        <p:txBody>
          <a:bodyPr anchor="b">
            <a:normAutofit/>
          </a:bodyPr>
          <a:lstStyle>
            <a:lvl1pPr marL="0" indent="0">
              <a:spcBef>
                <a:spcPts val="0"/>
              </a:spcBef>
              <a:buNone/>
              <a:defRPr sz="2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Text Placeholder 4"/>
          <p:cNvSpPr>
            <a:spLocks noGrp="1"/>
          </p:cNvSpPr>
          <p:nvPr>
            <p:ph type="body" sz="quarter" idx="3"/>
          </p:nvPr>
        </p:nvSpPr>
        <p:spPr>
          <a:xfrm>
            <a:off x="6126480" y="1721606"/>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ja-JP" altLang="en-US"/>
              <a:t>マスター テキストの書式設定</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3/15/2018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51423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3/15/2018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20663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3/15/2018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34321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1" baseline="0"/>
            </a:lvl1pPr>
          </a:lstStyle>
          <a:p>
            <a:r>
              <a:rPr lang="ja-JP" altLang="en-US"/>
              <a:t>マスター タイトルの書式設定</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F53789A-C914-4DB1-8815-80B5EC7335C5}" type="datetimeFigureOut">
              <a:rPr lang="en-US" smtClean="0"/>
              <a:t>3/15/2018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8484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E6440AA-91A0-436F-8FDB-C0F939DCAE21}" type="datetimeFigureOut">
              <a:rPr lang="en-US" smtClean="0"/>
              <a:t>3/15/2018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7782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25000" sy="25000" flip="none" algn="ctr"/>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62393"/>
            <a:ext cx="9692640" cy="1428929"/>
          </a:xfrm>
          <a:prstGeom prst="rect">
            <a:avLst/>
          </a:prstGeom>
        </p:spPr>
        <p:txBody>
          <a:bodyPr vert="horz" lIns="91440" tIns="27432"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100" b="0">
                <a:solidFill>
                  <a:schemeClr val="tx2">
                    <a:lumMod val="40000"/>
                    <a:lumOff val="60000"/>
                  </a:schemeClr>
                </a:solidFill>
              </a:defRPr>
            </a:lvl1pPr>
          </a:lstStyle>
          <a:p>
            <a:fld id="{0E59FD0C-5451-4CA0-86AF-E70AE3279989}" type="datetimeFigureOut">
              <a:rPr lang="en-US" smtClean="0"/>
              <a:t>3/15/2018</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3941313"/>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sldNum="0" hdr="0" ftr="0" dt="0"/>
  <p:txStyles>
    <p:titleStyle>
      <a:lvl1pPr algn="l" defTabSz="914400" rtl="0" eaLnBrk="1" latinLnBrk="0" hangingPunct="1">
        <a:lnSpc>
          <a:spcPct val="90000"/>
        </a:lnSpc>
        <a:spcBef>
          <a:spcPct val="0"/>
        </a:spcBef>
        <a:buNone/>
        <a:defRPr kumimoji="1"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2CE55-9930-4248-AEAA-28C0E8A747AF}"/>
              </a:ext>
            </a:extLst>
          </p:cNvPr>
          <p:cNvSpPr>
            <a:spLocks noGrp="1"/>
          </p:cNvSpPr>
          <p:nvPr>
            <p:ph type="ctrTitle"/>
          </p:nvPr>
        </p:nvSpPr>
        <p:spPr/>
        <p:txBody>
          <a:bodyPr>
            <a:normAutofit/>
          </a:bodyPr>
          <a:lstStyle/>
          <a:p>
            <a:r>
              <a:rPr kumimoji="1" lang="ja-JP" altLang="en-US" sz="8000" dirty="0"/>
              <a:t>メメント・モリ</a:t>
            </a:r>
            <a:endParaRPr kumimoji="1" lang="ja-JP" altLang="en-US" sz="5400" dirty="0"/>
          </a:p>
        </p:txBody>
      </p:sp>
      <p:sp>
        <p:nvSpPr>
          <p:cNvPr id="3" name="サブタイトル 2">
            <a:extLst>
              <a:ext uri="{FF2B5EF4-FFF2-40B4-BE49-F238E27FC236}">
                <a16:creationId xmlns:a16="http://schemas.microsoft.com/office/drawing/2014/main" id="{B4580D5E-BBC0-4A6D-B28B-BDF2E3598BCA}"/>
              </a:ext>
            </a:extLst>
          </p:cNvPr>
          <p:cNvSpPr>
            <a:spLocks noGrp="1"/>
          </p:cNvSpPr>
          <p:nvPr>
            <p:ph type="subTitle" idx="1"/>
          </p:nvPr>
        </p:nvSpPr>
        <p:spPr/>
        <p:txBody>
          <a:bodyPr/>
          <a:lstStyle/>
          <a:p>
            <a:r>
              <a:rPr lang="ja-JP" altLang="en-US" dirty="0">
                <a:solidFill>
                  <a:schemeClr val="tx2"/>
                </a:solidFill>
              </a:rPr>
              <a:t>津山高専システム研究部</a:t>
            </a:r>
            <a:br>
              <a:rPr lang="en-US" altLang="ja-JP" dirty="0">
                <a:solidFill>
                  <a:schemeClr val="tx2"/>
                </a:solidFill>
              </a:rPr>
            </a:br>
            <a:r>
              <a:rPr lang="ja-JP" altLang="en-US" dirty="0">
                <a:solidFill>
                  <a:schemeClr val="tx2"/>
                </a:solidFill>
              </a:rPr>
              <a:t>発表者：末田 貴一</a:t>
            </a:r>
            <a:endParaRPr lang="en-US" altLang="ja-JP" dirty="0">
              <a:solidFill>
                <a:schemeClr val="tx2"/>
              </a:solidFill>
            </a:endParaRPr>
          </a:p>
          <a:p>
            <a:pPr algn="r"/>
            <a:r>
              <a:rPr lang="ja-JP" altLang="en-US" dirty="0">
                <a:solidFill>
                  <a:schemeClr val="tx2"/>
                </a:solidFill>
              </a:rPr>
              <a:t>日付：</a:t>
            </a:r>
            <a:r>
              <a:rPr lang="en-US" altLang="ja-JP" dirty="0">
                <a:solidFill>
                  <a:schemeClr val="tx2"/>
                </a:solidFill>
              </a:rPr>
              <a:t>2018/03/15 at </a:t>
            </a:r>
            <a:r>
              <a:rPr lang="ja-JP" altLang="en-US" dirty="0">
                <a:solidFill>
                  <a:schemeClr val="tx2"/>
                </a:solidFill>
              </a:rPr>
              <a:t>東京</a:t>
            </a:r>
            <a:endParaRPr lang="en-US" altLang="ja-JP" dirty="0">
              <a:solidFill>
                <a:schemeClr val="tx2"/>
              </a:solidFill>
            </a:endParaRPr>
          </a:p>
        </p:txBody>
      </p:sp>
    </p:spTree>
    <p:extLst>
      <p:ext uri="{BB962C8B-B14F-4D97-AF65-F5344CB8AC3E}">
        <p14:creationId xmlns:p14="http://schemas.microsoft.com/office/powerpoint/2010/main" val="2748498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en-US" altLang="ja-JP" sz="19900" dirty="0">
                <a:solidFill>
                  <a:schemeClr val="bg1"/>
                </a:solidFill>
              </a:rPr>
              <a:t>2060</a:t>
            </a:r>
            <a:r>
              <a:rPr kumimoji="1" lang="ja-JP" altLang="en-US" sz="19900" dirty="0">
                <a:solidFill>
                  <a:schemeClr val="bg1"/>
                </a:solidFill>
              </a:rPr>
              <a:t>年</a:t>
            </a:r>
          </a:p>
        </p:txBody>
      </p:sp>
      <p:sp>
        <p:nvSpPr>
          <p:cNvPr id="8" name="正方形/長方形 7">
            <a:extLst>
              <a:ext uri="{FF2B5EF4-FFF2-40B4-BE49-F238E27FC236}">
                <a16:creationId xmlns:a16="http://schemas.microsoft.com/office/drawing/2014/main" id="{DEA11D55-B77B-4EC4-9B8F-7DCA2C4CFDA1}"/>
              </a:ext>
            </a:extLst>
          </p:cNvPr>
          <p:cNvSpPr/>
          <p:nvPr/>
        </p:nvSpPr>
        <p:spPr>
          <a:xfrm>
            <a:off x="4829175" y="6490654"/>
            <a:ext cx="7591425" cy="369332"/>
          </a:xfrm>
          <a:prstGeom prst="rect">
            <a:avLst/>
          </a:prstGeom>
        </p:spPr>
        <p:txBody>
          <a:bodyPr wrap="square">
            <a:spAutoFit/>
          </a:bodyPr>
          <a:lstStyle/>
          <a:p>
            <a:r>
              <a:rPr lang="ja-JP" altLang="en-US" dirty="0">
                <a:solidFill>
                  <a:schemeClr val="bg1"/>
                </a:solidFill>
              </a:rPr>
              <a:t>www8.cao.go.jp/kourei/whitepaper/w-2016/html/zenbun/s1_1_1.html</a:t>
            </a:r>
          </a:p>
        </p:txBody>
      </p:sp>
      <p:sp>
        <p:nvSpPr>
          <p:cNvPr id="4" name="テキスト ボックス 3">
            <a:extLst>
              <a:ext uri="{FF2B5EF4-FFF2-40B4-BE49-F238E27FC236}">
                <a16:creationId xmlns:a16="http://schemas.microsoft.com/office/drawing/2014/main" id="{D6D505C2-02DE-4F3E-9F4E-7DAA72586773}"/>
              </a:ext>
            </a:extLst>
          </p:cNvPr>
          <p:cNvSpPr txBox="1"/>
          <p:nvPr/>
        </p:nvSpPr>
        <p:spPr>
          <a:xfrm>
            <a:off x="8440579" y="6312298"/>
            <a:ext cx="1789272" cy="276999"/>
          </a:xfrm>
          <a:prstGeom prst="rect">
            <a:avLst/>
          </a:prstGeom>
          <a:solidFill>
            <a:schemeClr val="tx2">
              <a:alpha val="50000"/>
            </a:schemeClr>
          </a:solidFill>
        </p:spPr>
        <p:txBody>
          <a:bodyPr wrap="none" rtlCol="0">
            <a:spAutoFit/>
          </a:bodyPr>
          <a:lstStyle/>
          <a:p>
            <a:pPr algn="l"/>
            <a:r>
              <a:rPr kumimoji="1" lang="ja-JP" altLang="en-US" sz="1200" dirty="0">
                <a:solidFill>
                  <a:schemeClr val="bg1"/>
                </a:solidFill>
              </a:rPr>
              <a:t>現役世代</a:t>
            </a:r>
            <a:r>
              <a:rPr kumimoji="1" lang="en-US" altLang="ja-JP" sz="1200" dirty="0">
                <a:solidFill>
                  <a:schemeClr val="bg1"/>
                </a:solidFill>
              </a:rPr>
              <a:t>(15~64</a:t>
            </a:r>
            <a:r>
              <a:rPr kumimoji="1" lang="ja-JP" altLang="en-US" sz="1200" dirty="0">
                <a:solidFill>
                  <a:schemeClr val="bg1"/>
                </a:solidFill>
              </a:rPr>
              <a:t>歳の者</a:t>
            </a:r>
            <a:r>
              <a:rPr kumimoji="1" lang="en-US" altLang="ja-JP" sz="1200" dirty="0">
                <a:solidFill>
                  <a:schemeClr val="bg1"/>
                </a:solidFill>
              </a:rPr>
              <a:t>)</a:t>
            </a:r>
            <a:endParaRPr kumimoji="1" lang="ja-JP" altLang="en-US" sz="1200" dirty="0">
              <a:solidFill>
                <a:schemeClr val="bg1"/>
              </a:solidFill>
            </a:endParaRPr>
          </a:p>
        </p:txBody>
      </p:sp>
    </p:spTree>
    <p:extLst>
      <p:ext uri="{BB962C8B-B14F-4D97-AF65-F5344CB8AC3E}">
        <p14:creationId xmlns:p14="http://schemas.microsoft.com/office/powerpoint/2010/main" val="2353050195"/>
      </p:ext>
    </p:extLst>
  </p:cSld>
  <p:clrMapOvr>
    <a:masterClrMapping/>
  </p:clrMapOvr>
  <p:transition spd="slow">
    <p:push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4" name="テキスト ボックス 3">
            <a:extLst>
              <a:ext uri="{FF2B5EF4-FFF2-40B4-BE49-F238E27FC236}">
                <a16:creationId xmlns:a16="http://schemas.microsoft.com/office/drawing/2014/main" id="{504E0B77-3A3A-40BA-B737-8CC2D8939102}"/>
              </a:ext>
            </a:extLst>
          </p:cNvPr>
          <p:cNvSpPr txBox="1"/>
          <p:nvPr/>
        </p:nvSpPr>
        <p:spPr>
          <a:xfrm>
            <a:off x="1261872" y="1691322"/>
            <a:ext cx="5698765" cy="1428929"/>
          </a:xfrm>
          <a:prstGeom prst="rect">
            <a:avLst/>
          </a:prstGeom>
          <a:solidFill>
            <a:schemeClr val="tx2">
              <a:alpha val="50000"/>
            </a:schemeClr>
          </a:solidFill>
        </p:spPr>
        <p:txBody>
          <a:bodyPr wrap="none" rtlCol="0" anchor="ctr">
            <a:normAutofit/>
          </a:bodyPr>
          <a:lstStyle/>
          <a:p>
            <a:pPr algn="ctr"/>
            <a:r>
              <a:rPr kumimoji="1" lang="ja-JP" altLang="en-US" sz="5400" dirty="0">
                <a:solidFill>
                  <a:schemeClr val="bg1"/>
                </a:solidFill>
              </a:rPr>
              <a:t>美しいフィナーレ</a:t>
            </a:r>
            <a:endParaRPr kumimoji="1" lang="en-US" altLang="ja-JP" sz="5400" dirty="0">
              <a:solidFill>
                <a:schemeClr val="bg1"/>
              </a:solidFill>
            </a:endParaRPr>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3140435" y="3327289"/>
            <a:ext cx="7655083" cy="2952213"/>
          </a:xfrm>
          <a:prstGeom prst="rect">
            <a:avLst/>
          </a:prstGeom>
          <a:solidFill>
            <a:schemeClr val="tx2">
              <a:alpha val="50000"/>
            </a:schemeClr>
          </a:solidFill>
        </p:spPr>
        <p:txBody>
          <a:bodyPr wrap="none" rtlCol="0" anchor="ctr">
            <a:normAutofit/>
          </a:bodyPr>
          <a:lstStyle/>
          <a:p>
            <a:pPr algn="ctr"/>
            <a:r>
              <a:rPr kumimoji="1" lang="ja-JP" altLang="en-US" sz="5400" dirty="0">
                <a:solidFill>
                  <a:schemeClr val="bg1"/>
                </a:solidFill>
              </a:rPr>
              <a:t>人生の終焉をポジティブに</a:t>
            </a:r>
            <a:endParaRPr kumimoji="1" lang="en-US" altLang="ja-JP" sz="5400" dirty="0">
              <a:solidFill>
                <a:schemeClr val="bg1"/>
              </a:solidFill>
            </a:endParaRPr>
          </a:p>
        </p:txBody>
      </p:sp>
    </p:spTree>
    <p:extLst>
      <p:ext uri="{BB962C8B-B14F-4D97-AF65-F5344CB8AC3E}">
        <p14:creationId xmlns:p14="http://schemas.microsoft.com/office/powerpoint/2010/main" val="280185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5400" dirty="0">
                <a:solidFill>
                  <a:schemeClr val="bg1"/>
                </a:solidFill>
              </a:rPr>
              <a:t>人生の終焉をポジティブに</a:t>
            </a:r>
            <a:endParaRPr kumimoji="1" lang="en-US" altLang="ja-JP" sz="5400" dirty="0">
              <a:solidFill>
                <a:schemeClr val="bg1"/>
              </a:solidFill>
            </a:endParaRPr>
          </a:p>
        </p:txBody>
      </p:sp>
    </p:spTree>
    <p:extLst>
      <p:ext uri="{BB962C8B-B14F-4D97-AF65-F5344CB8AC3E}">
        <p14:creationId xmlns:p14="http://schemas.microsoft.com/office/powerpoint/2010/main" val="3282770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5400" dirty="0">
                <a:solidFill>
                  <a:schemeClr val="bg1"/>
                </a:solidFill>
              </a:rPr>
              <a:t>遺族にとってのもう一つのメリット</a:t>
            </a:r>
            <a:endParaRPr kumimoji="1" lang="en-US" altLang="ja-JP" sz="5400" dirty="0">
              <a:solidFill>
                <a:schemeClr val="bg1"/>
              </a:solidFill>
            </a:endParaRPr>
          </a:p>
        </p:txBody>
      </p:sp>
    </p:spTree>
    <p:extLst>
      <p:ext uri="{BB962C8B-B14F-4D97-AF65-F5344CB8AC3E}">
        <p14:creationId xmlns:p14="http://schemas.microsoft.com/office/powerpoint/2010/main" val="1457092156"/>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kumimoji="1" lang="ja-JP" altLang="en-US" sz="7200" dirty="0">
                <a:solidFill>
                  <a:schemeClr val="bg1"/>
                </a:solidFill>
              </a:rPr>
              <a:t>お墓関連の</a:t>
            </a:r>
            <a:br>
              <a:rPr kumimoji="1" lang="en-US" altLang="ja-JP" sz="7200" dirty="0">
                <a:solidFill>
                  <a:schemeClr val="bg1"/>
                </a:solidFill>
              </a:rPr>
            </a:br>
            <a:r>
              <a:rPr kumimoji="1" lang="ja-JP" altLang="en-US" sz="7200" dirty="0">
                <a:solidFill>
                  <a:schemeClr val="bg1"/>
                </a:solidFill>
              </a:rPr>
              <a:t>ランニングコストの</a:t>
            </a:r>
            <a:endParaRPr kumimoji="1" lang="en-US" altLang="ja-JP" sz="7200" dirty="0">
              <a:solidFill>
                <a:schemeClr val="bg1"/>
              </a:solidFill>
            </a:endParaRPr>
          </a:p>
          <a:p>
            <a:pPr algn="ctr"/>
            <a:r>
              <a:rPr kumimoji="1" lang="ja-JP" altLang="en-US" sz="7200" dirty="0">
                <a:solidFill>
                  <a:schemeClr val="bg1"/>
                </a:solidFill>
              </a:rPr>
              <a:t>削減</a:t>
            </a:r>
            <a:endParaRPr kumimoji="1" lang="en-US" altLang="ja-JP" sz="7200" dirty="0">
              <a:solidFill>
                <a:schemeClr val="bg1"/>
              </a:solidFill>
            </a:endParaRPr>
          </a:p>
          <a:p>
            <a:pPr algn="ctr"/>
            <a:r>
              <a:rPr kumimoji="1" lang="ja-JP" altLang="en-US" sz="4800" dirty="0">
                <a:solidFill>
                  <a:schemeClr val="bg1"/>
                </a:solidFill>
              </a:rPr>
              <a:t>遺族にとってのメリット</a:t>
            </a:r>
            <a:endParaRPr kumimoji="1" lang="en-US" altLang="ja-JP" sz="7200" dirty="0">
              <a:solidFill>
                <a:schemeClr val="bg1"/>
              </a:solidFill>
            </a:endParaRPr>
          </a:p>
        </p:txBody>
      </p:sp>
    </p:spTree>
    <p:extLst>
      <p:ext uri="{BB962C8B-B14F-4D97-AF65-F5344CB8AC3E}">
        <p14:creationId xmlns:p14="http://schemas.microsoft.com/office/powerpoint/2010/main" val="1678028850"/>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kumimoji="1" lang="ja-JP" altLang="en-US" sz="7200" dirty="0">
                <a:solidFill>
                  <a:schemeClr val="bg1"/>
                </a:solidFill>
              </a:rPr>
              <a:t>お墓や仏壇</a:t>
            </a:r>
            <a:endParaRPr kumimoji="1" lang="en-US" altLang="ja-JP" sz="7200" dirty="0">
              <a:solidFill>
                <a:schemeClr val="bg1"/>
              </a:solidFill>
            </a:endParaRPr>
          </a:p>
        </p:txBody>
      </p:sp>
    </p:spTree>
    <p:extLst>
      <p:ext uri="{BB962C8B-B14F-4D97-AF65-F5344CB8AC3E}">
        <p14:creationId xmlns:p14="http://schemas.microsoft.com/office/powerpoint/2010/main" val="2592284824"/>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kumimoji="1" lang="ja-JP" altLang="en-US" sz="7200" strike="sngStrike" dirty="0">
                <a:solidFill>
                  <a:schemeClr val="bg1"/>
                </a:solidFill>
              </a:rPr>
              <a:t>お墓や仏壇</a:t>
            </a:r>
            <a:endParaRPr kumimoji="1" lang="en-US" altLang="ja-JP" sz="7200" strike="sngStrike" dirty="0">
              <a:solidFill>
                <a:schemeClr val="bg1"/>
              </a:solidFill>
            </a:endParaRPr>
          </a:p>
        </p:txBody>
      </p:sp>
    </p:spTree>
    <p:extLst>
      <p:ext uri="{BB962C8B-B14F-4D97-AF65-F5344CB8AC3E}">
        <p14:creationId xmlns:p14="http://schemas.microsoft.com/office/powerpoint/2010/main" val="25312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5400" dirty="0">
                <a:solidFill>
                  <a:schemeClr val="bg1"/>
                </a:solidFill>
              </a:rPr>
              <a:t>故人にとってのもう一つのメリット</a:t>
            </a:r>
            <a:endParaRPr kumimoji="1" lang="en-US" altLang="ja-JP" sz="5400" dirty="0">
              <a:solidFill>
                <a:schemeClr val="bg1"/>
              </a:solidFill>
            </a:endParaRPr>
          </a:p>
        </p:txBody>
      </p:sp>
    </p:spTree>
    <p:extLst>
      <p:ext uri="{BB962C8B-B14F-4D97-AF65-F5344CB8AC3E}">
        <p14:creationId xmlns:p14="http://schemas.microsoft.com/office/powerpoint/2010/main" val="2218580356"/>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5400" dirty="0">
                <a:solidFill>
                  <a:schemeClr val="bg1"/>
                </a:solidFill>
              </a:rPr>
              <a:t>人間の永遠の疑問</a:t>
            </a:r>
            <a:endParaRPr kumimoji="1" lang="en-US" altLang="ja-JP" sz="5400" dirty="0">
              <a:solidFill>
                <a:schemeClr val="bg1"/>
              </a:solidFill>
            </a:endParaRPr>
          </a:p>
        </p:txBody>
      </p:sp>
    </p:spTree>
    <p:extLst>
      <p:ext uri="{BB962C8B-B14F-4D97-AF65-F5344CB8AC3E}">
        <p14:creationId xmlns:p14="http://schemas.microsoft.com/office/powerpoint/2010/main" val="556196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5400" dirty="0">
                <a:solidFill>
                  <a:schemeClr val="bg1"/>
                </a:solidFill>
              </a:rPr>
              <a:t>人は死んだらどうなるのか？</a:t>
            </a:r>
            <a:endParaRPr kumimoji="1" lang="en-US" altLang="ja-JP" sz="5400" dirty="0">
              <a:solidFill>
                <a:schemeClr val="bg1"/>
              </a:solidFill>
            </a:endParaRPr>
          </a:p>
        </p:txBody>
      </p:sp>
    </p:spTree>
    <p:extLst>
      <p:ext uri="{BB962C8B-B14F-4D97-AF65-F5344CB8AC3E}">
        <p14:creationId xmlns:p14="http://schemas.microsoft.com/office/powerpoint/2010/main" val="2905265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5400" dirty="0">
                <a:solidFill>
                  <a:schemeClr val="bg1"/>
                </a:solidFill>
              </a:rPr>
              <a:t>この宇宙葬を利用すれば</a:t>
            </a:r>
            <a:r>
              <a:rPr kumimoji="1" lang="en-US" altLang="ja-JP" sz="5400" dirty="0">
                <a:solidFill>
                  <a:schemeClr val="bg1"/>
                </a:solidFill>
              </a:rPr>
              <a:t>…</a:t>
            </a:r>
          </a:p>
        </p:txBody>
      </p:sp>
    </p:spTree>
    <p:extLst>
      <p:ext uri="{BB962C8B-B14F-4D97-AF65-F5344CB8AC3E}">
        <p14:creationId xmlns:p14="http://schemas.microsoft.com/office/powerpoint/2010/main" val="465363611"/>
      </p:ext>
    </p:extLst>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8000" dirty="0">
                <a:solidFill>
                  <a:schemeClr val="bg1"/>
                </a:solidFill>
              </a:rPr>
              <a:t>高齢者</a:t>
            </a:r>
            <a:r>
              <a:rPr kumimoji="1" lang="en-US" altLang="ja-JP" sz="8000" dirty="0">
                <a:solidFill>
                  <a:schemeClr val="bg1"/>
                </a:solidFill>
              </a:rPr>
              <a:t>1</a:t>
            </a:r>
            <a:r>
              <a:rPr kumimoji="1" lang="ja-JP" altLang="en-US" sz="8000" dirty="0">
                <a:solidFill>
                  <a:schemeClr val="bg1"/>
                </a:solidFill>
              </a:rPr>
              <a:t>人  </a:t>
            </a:r>
            <a:endParaRPr kumimoji="1" lang="en-US" altLang="ja-JP" sz="8000" dirty="0">
              <a:solidFill>
                <a:schemeClr val="bg1"/>
              </a:solidFill>
            </a:endParaRPr>
          </a:p>
          <a:p>
            <a:pPr algn="ctr"/>
            <a:r>
              <a:rPr kumimoji="1" lang="ja-JP" altLang="en-US" sz="8000" dirty="0">
                <a:solidFill>
                  <a:schemeClr val="bg1"/>
                </a:solidFill>
              </a:rPr>
              <a:t>現役世代</a:t>
            </a:r>
            <a:r>
              <a:rPr kumimoji="1" lang="en-US" altLang="ja-JP" sz="8000" dirty="0">
                <a:ln>
                  <a:solidFill>
                    <a:schemeClr val="tx1"/>
                  </a:solidFill>
                </a:ln>
                <a:solidFill>
                  <a:schemeClr val="bg1"/>
                </a:solidFill>
              </a:rPr>
              <a:t>1.3</a:t>
            </a:r>
            <a:r>
              <a:rPr kumimoji="1" lang="ja-JP" altLang="en-US" sz="8000" dirty="0">
                <a:ln>
                  <a:solidFill>
                    <a:schemeClr val="tx1"/>
                  </a:solidFill>
                </a:ln>
                <a:solidFill>
                  <a:schemeClr val="bg1"/>
                </a:solidFill>
              </a:rPr>
              <a:t>人</a:t>
            </a:r>
            <a:r>
              <a:rPr kumimoji="1" lang="en-US" altLang="ja-JP" sz="1200" dirty="0">
                <a:solidFill>
                  <a:schemeClr val="bg1"/>
                </a:solidFill>
              </a:rPr>
              <a:t>(2060</a:t>
            </a:r>
            <a:r>
              <a:rPr kumimoji="1" lang="ja-JP" altLang="en-US" sz="1200" dirty="0">
                <a:solidFill>
                  <a:schemeClr val="bg1"/>
                </a:solidFill>
              </a:rPr>
              <a:t>年</a:t>
            </a:r>
            <a:r>
              <a:rPr kumimoji="1" lang="en-US" altLang="ja-JP" sz="1200" dirty="0">
                <a:solidFill>
                  <a:schemeClr val="bg1"/>
                </a:solidFill>
              </a:rPr>
              <a:t>)</a:t>
            </a:r>
            <a:r>
              <a:rPr kumimoji="1" lang="ja-JP" altLang="en-US" sz="8000" u="sng" dirty="0">
                <a:solidFill>
                  <a:schemeClr val="bg1"/>
                </a:solidFill>
              </a:rPr>
              <a:t> </a:t>
            </a:r>
          </a:p>
        </p:txBody>
      </p:sp>
      <p:cxnSp>
        <p:nvCxnSpPr>
          <p:cNvPr id="5" name="直線コネクタ 4">
            <a:extLst>
              <a:ext uri="{FF2B5EF4-FFF2-40B4-BE49-F238E27FC236}">
                <a16:creationId xmlns:a16="http://schemas.microsoft.com/office/drawing/2014/main" id="{61F29913-6042-40AC-9F94-2B0CECF7D29B}"/>
              </a:ext>
            </a:extLst>
          </p:cNvPr>
          <p:cNvCxnSpPr>
            <a:cxnSpLocks/>
          </p:cNvCxnSpPr>
          <p:nvPr/>
        </p:nvCxnSpPr>
        <p:spPr>
          <a:xfrm>
            <a:off x="1016699" y="4114800"/>
            <a:ext cx="9458325"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DEA11D55-B77B-4EC4-9B8F-7DCA2C4CFDA1}"/>
              </a:ext>
            </a:extLst>
          </p:cNvPr>
          <p:cNvSpPr/>
          <p:nvPr/>
        </p:nvSpPr>
        <p:spPr>
          <a:xfrm>
            <a:off x="4829175" y="6490654"/>
            <a:ext cx="7591425" cy="369332"/>
          </a:xfrm>
          <a:prstGeom prst="rect">
            <a:avLst/>
          </a:prstGeom>
        </p:spPr>
        <p:txBody>
          <a:bodyPr wrap="square">
            <a:spAutoFit/>
          </a:bodyPr>
          <a:lstStyle/>
          <a:p>
            <a:r>
              <a:rPr lang="ja-JP" altLang="en-US" dirty="0">
                <a:solidFill>
                  <a:schemeClr val="bg1"/>
                </a:solidFill>
              </a:rPr>
              <a:t>www8.cao.go.jp/kourei/whitepaper/w-2016/html/zenbun/s1_1_1.html</a:t>
            </a:r>
          </a:p>
        </p:txBody>
      </p:sp>
      <p:sp>
        <p:nvSpPr>
          <p:cNvPr id="9" name="テキスト ボックス 8">
            <a:extLst>
              <a:ext uri="{FF2B5EF4-FFF2-40B4-BE49-F238E27FC236}">
                <a16:creationId xmlns:a16="http://schemas.microsoft.com/office/drawing/2014/main" id="{682EE5B0-E0E8-47DA-B407-54F2C76E679A}"/>
              </a:ext>
            </a:extLst>
          </p:cNvPr>
          <p:cNvSpPr txBox="1"/>
          <p:nvPr/>
        </p:nvSpPr>
        <p:spPr>
          <a:xfrm>
            <a:off x="8440579" y="6312298"/>
            <a:ext cx="1789272" cy="276999"/>
          </a:xfrm>
          <a:prstGeom prst="rect">
            <a:avLst/>
          </a:prstGeom>
          <a:solidFill>
            <a:schemeClr val="tx2">
              <a:alpha val="50000"/>
            </a:schemeClr>
          </a:solidFill>
        </p:spPr>
        <p:txBody>
          <a:bodyPr wrap="none" rtlCol="0">
            <a:spAutoFit/>
          </a:bodyPr>
          <a:lstStyle/>
          <a:p>
            <a:pPr algn="l"/>
            <a:r>
              <a:rPr kumimoji="1" lang="ja-JP" altLang="en-US" sz="1200" dirty="0">
                <a:solidFill>
                  <a:schemeClr val="bg1"/>
                </a:solidFill>
              </a:rPr>
              <a:t>現役世代</a:t>
            </a:r>
            <a:r>
              <a:rPr kumimoji="1" lang="en-US" altLang="ja-JP" sz="1200" dirty="0">
                <a:solidFill>
                  <a:schemeClr val="bg1"/>
                </a:solidFill>
              </a:rPr>
              <a:t>(15~64</a:t>
            </a:r>
            <a:r>
              <a:rPr kumimoji="1" lang="ja-JP" altLang="en-US" sz="1200" dirty="0">
                <a:solidFill>
                  <a:schemeClr val="bg1"/>
                </a:solidFill>
              </a:rPr>
              <a:t>歳の者</a:t>
            </a:r>
            <a:r>
              <a:rPr kumimoji="1" lang="en-US" altLang="ja-JP" sz="1200" dirty="0">
                <a:solidFill>
                  <a:schemeClr val="bg1"/>
                </a:solidFill>
              </a:rPr>
              <a:t>)</a:t>
            </a:r>
            <a:endParaRPr kumimoji="1" lang="ja-JP" altLang="en-US" sz="1200" dirty="0">
              <a:solidFill>
                <a:schemeClr val="bg1"/>
              </a:solidFill>
            </a:endParaRPr>
          </a:p>
        </p:txBody>
      </p:sp>
    </p:spTree>
    <p:extLst>
      <p:ext uri="{BB962C8B-B14F-4D97-AF65-F5344CB8AC3E}">
        <p14:creationId xmlns:p14="http://schemas.microsoft.com/office/powerpoint/2010/main" val="3661927654"/>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5400" dirty="0">
                <a:solidFill>
                  <a:schemeClr val="bg1"/>
                </a:solidFill>
              </a:rPr>
              <a:t>“人は死んだら星になるんだよ”</a:t>
            </a:r>
            <a:endParaRPr kumimoji="1" lang="en-US" altLang="ja-JP" sz="5400" dirty="0">
              <a:solidFill>
                <a:schemeClr val="bg1"/>
              </a:solidFill>
            </a:endParaRPr>
          </a:p>
        </p:txBody>
      </p:sp>
    </p:spTree>
    <p:extLst>
      <p:ext uri="{BB962C8B-B14F-4D97-AF65-F5344CB8AC3E}">
        <p14:creationId xmlns:p14="http://schemas.microsoft.com/office/powerpoint/2010/main" val="1201853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a:xfrm>
            <a:off x="1261872" y="262393"/>
            <a:ext cx="9692640" cy="1428929"/>
          </a:xfrm>
        </p:spPr>
        <p:txBody>
          <a:bodyPr/>
          <a:lstStyle/>
          <a:p>
            <a:r>
              <a:rPr lang="en-US" altLang="ja-JP" dirty="0"/>
              <a:t>Agenda</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8595360" cy="4351337"/>
          </a:xfrm>
          <a:solidFill>
            <a:schemeClr val="tx1">
              <a:lumMod val="50000"/>
              <a:lumOff val="50000"/>
              <a:alpha val="50000"/>
            </a:schemeClr>
          </a:solidFill>
        </p:spPr>
        <p:txBody>
          <a:bodyPr vert="horz">
            <a:normAutofit/>
          </a:bodyPr>
          <a:lstStyle/>
          <a:p>
            <a:pPr>
              <a:buFont typeface="Wingdings" panose="05000000000000000000" pitchFamily="2" charset="2"/>
              <a:buChar char="l"/>
            </a:pPr>
            <a:r>
              <a:rPr lang="ja-JP" altLang="en-US" sz="2400" dirty="0">
                <a:ln w="0">
                  <a:noFill/>
                </a:ln>
                <a:solidFill>
                  <a:schemeClr val="bg1"/>
                </a:solidFill>
              </a:rPr>
              <a:t>ニーズ </a:t>
            </a:r>
            <a:r>
              <a:rPr lang="en-US" altLang="ja-JP" sz="1400" dirty="0">
                <a:ln w="0">
                  <a:noFill/>
                </a:ln>
                <a:solidFill>
                  <a:schemeClr val="bg1"/>
                </a:solidFill>
              </a:rPr>
              <a:t>Needs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対象顧客 </a:t>
            </a:r>
            <a:r>
              <a:rPr kumimoji="1" lang="en-US" altLang="ja-JP" sz="1400" dirty="0">
                <a:ln w="0">
                  <a:noFill/>
                </a:ln>
                <a:solidFill>
                  <a:schemeClr val="bg1"/>
                </a:solidFill>
              </a:rPr>
              <a:t>Customers</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課題の解決方法 </a:t>
            </a:r>
            <a:r>
              <a:rPr lang="en-US" altLang="ja-JP" sz="1400" dirty="0">
                <a:ln w="0">
                  <a:noFill/>
                </a:ln>
                <a:solidFill>
                  <a:schemeClr val="bg1"/>
                </a:solidFill>
              </a:rPr>
              <a:t>Solution</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リソース </a:t>
            </a:r>
            <a:r>
              <a:rPr lang="en-US" altLang="ja-JP" sz="1400" dirty="0">
                <a:ln w="0">
                  <a:noFill/>
                </a:ln>
                <a:solidFill>
                  <a:schemeClr val="bg1"/>
                </a:solidFill>
              </a:rPr>
              <a:t>Resources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ソリューションの内容と特徴 </a:t>
            </a:r>
            <a:r>
              <a:rPr kumimoji="1" lang="en-US" altLang="ja-JP" sz="1400" dirty="0">
                <a:ln w="0">
                  <a:noFill/>
                </a:ln>
                <a:solidFill>
                  <a:schemeClr val="bg1"/>
                </a:solidFill>
              </a:rPr>
              <a:t>Content and Features of Solution</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顧客にとっての新規性と価値 </a:t>
            </a:r>
            <a:r>
              <a:rPr lang="en-US" altLang="ja-JP" sz="1400" dirty="0">
                <a:ln w="0">
                  <a:noFill/>
                </a:ln>
                <a:solidFill>
                  <a:schemeClr val="bg1"/>
                </a:solidFill>
              </a:rPr>
              <a:t>Novelty and Value for Customers</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マーケティング </a:t>
            </a:r>
            <a:r>
              <a:rPr lang="en-US" altLang="ja-JP" sz="1400" dirty="0">
                <a:ln w="0">
                  <a:noFill/>
                </a:ln>
                <a:solidFill>
                  <a:schemeClr val="bg1"/>
                </a:solidFill>
              </a:rPr>
              <a:t>Marketing</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事業収支計画 </a:t>
            </a:r>
            <a:r>
              <a:rPr kumimoji="1" lang="en-US" altLang="ja-JP" sz="1400" dirty="0">
                <a:ln w="0">
                  <a:noFill/>
                </a:ln>
                <a:solidFill>
                  <a:schemeClr val="bg1"/>
                </a:solidFill>
              </a:rPr>
              <a:t>Revenue and Expense</a:t>
            </a:r>
            <a:endParaRPr kumimoji="1" lang="en-US" altLang="ja-JP" sz="2400" dirty="0">
              <a:ln w="0">
                <a:noFill/>
              </a:ln>
              <a:solidFill>
                <a:schemeClr val="bg1"/>
              </a:solidFill>
            </a:endParaRPr>
          </a:p>
        </p:txBody>
      </p:sp>
    </p:spTree>
    <p:extLst>
      <p:ext uri="{BB962C8B-B14F-4D97-AF65-F5344CB8AC3E}">
        <p14:creationId xmlns:p14="http://schemas.microsoft.com/office/powerpoint/2010/main" val="4014715363"/>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DF088-44F4-42E5-824D-A181728B35FC}"/>
              </a:ext>
            </a:extLst>
          </p:cNvPr>
          <p:cNvSpPr>
            <a:spLocks noGrp="1"/>
          </p:cNvSpPr>
          <p:nvPr>
            <p:ph type="title"/>
          </p:nvPr>
        </p:nvSpPr>
        <p:spPr>
          <a:ln>
            <a:noFill/>
          </a:ln>
        </p:spPr>
        <p:txBody>
          <a:bodyPr/>
          <a:lstStyle/>
          <a:p>
            <a:r>
              <a:rPr lang="en-US" altLang="ja-JP" b="1" dirty="0">
                <a:ln w="0">
                  <a:solidFill>
                    <a:schemeClr val="bg1">
                      <a:alpha val="90000"/>
                    </a:schemeClr>
                  </a:solidFill>
                </a:ln>
              </a:rPr>
              <a:t>Novelty and Value for Customers</a:t>
            </a:r>
          </a:p>
        </p:txBody>
      </p:sp>
      <p:sp>
        <p:nvSpPr>
          <p:cNvPr id="3" name="テキスト プレースホルダー 2">
            <a:extLst>
              <a:ext uri="{FF2B5EF4-FFF2-40B4-BE49-F238E27FC236}">
                <a16:creationId xmlns:a16="http://schemas.microsoft.com/office/drawing/2014/main" id="{B4E00548-61E5-440D-B183-20A53772038E}"/>
              </a:ext>
            </a:extLst>
          </p:cNvPr>
          <p:cNvSpPr>
            <a:spLocks noGrp="1"/>
          </p:cNvSpPr>
          <p:nvPr>
            <p:ph type="body" idx="1"/>
          </p:nvPr>
        </p:nvSpPr>
        <p:spPr/>
        <p:txBody>
          <a:bodyPr/>
          <a:lstStyle/>
          <a:p>
            <a:r>
              <a:rPr lang="ja-JP" altLang="en-US" dirty="0"/>
              <a:t>顧客にとっての新規性と価値</a:t>
            </a:r>
            <a:endParaRPr lang="en-US" altLang="ja-JP" dirty="0"/>
          </a:p>
        </p:txBody>
      </p:sp>
    </p:spTree>
    <p:extLst>
      <p:ext uri="{BB962C8B-B14F-4D97-AF65-F5344CB8AC3E}">
        <p14:creationId xmlns:p14="http://schemas.microsoft.com/office/powerpoint/2010/main" val="9141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Novelty and Value for Customers</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5400" dirty="0">
                <a:solidFill>
                  <a:schemeClr val="bg1"/>
                </a:solidFill>
              </a:rPr>
              <a:t>顧客にとっての新規性と価値</a:t>
            </a:r>
            <a:endParaRPr kumimoji="1" lang="en-US" altLang="ja-JP" sz="5400" dirty="0">
              <a:solidFill>
                <a:schemeClr val="bg1"/>
              </a:solidFill>
            </a:endParaRPr>
          </a:p>
        </p:txBody>
      </p:sp>
    </p:spTree>
    <p:extLst>
      <p:ext uri="{BB962C8B-B14F-4D97-AF65-F5344CB8AC3E}">
        <p14:creationId xmlns:p14="http://schemas.microsoft.com/office/powerpoint/2010/main" val="3344126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Novelty and Value for Customers</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6000" dirty="0">
                <a:solidFill>
                  <a:schemeClr val="bg1"/>
                </a:solidFill>
              </a:rPr>
              <a:t>人生の終焉の選択肢として</a:t>
            </a:r>
            <a:endParaRPr kumimoji="1" lang="en-US" altLang="ja-JP" sz="6000" dirty="0">
              <a:solidFill>
                <a:schemeClr val="bg1"/>
              </a:solidFill>
            </a:endParaRPr>
          </a:p>
          <a:p>
            <a:pPr algn="ctr"/>
            <a:r>
              <a:rPr kumimoji="1" lang="ja-JP" altLang="en-US" sz="6000" dirty="0">
                <a:solidFill>
                  <a:schemeClr val="bg1"/>
                </a:solidFill>
              </a:rPr>
              <a:t>人工流れ星という</a:t>
            </a:r>
            <a:endParaRPr kumimoji="1" lang="en-US" altLang="ja-JP" sz="6000" dirty="0">
              <a:solidFill>
                <a:schemeClr val="bg1"/>
              </a:solidFill>
            </a:endParaRPr>
          </a:p>
          <a:p>
            <a:pPr algn="ctr"/>
            <a:r>
              <a:rPr kumimoji="1" lang="ja-JP" altLang="en-US" sz="6000" dirty="0">
                <a:solidFill>
                  <a:schemeClr val="bg1"/>
                </a:solidFill>
              </a:rPr>
              <a:t>ロマンチックな宇宙葬</a:t>
            </a:r>
            <a:endParaRPr kumimoji="1" lang="en-US" altLang="ja-JP" sz="6000" dirty="0">
              <a:solidFill>
                <a:schemeClr val="bg1"/>
              </a:solidFill>
            </a:endParaRPr>
          </a:p>
        </p:txBody>
      </p:sp>
    </p:spTree>
    <p:extLst>
      <p:ext uri="{BB962C8B-B14F-4D97-AF65-F5344CB8AC3E}">
        <p14:creationId xmlns:p14="http://schemas.microsoft.com/office/powerpoint/2010/main" val="2731176616"/>
      </p:ext>
    </p:extLst>
  </p:cSld>
  <p:clrMapOvr>
    <a:masterClrMapping/>
  </p:clrMapOvr>
  <p:transition spd="slow">
    <p:push/>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Novelty and Value for Customers</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6000" dirty="0">
                <a:solidFill>
                  <a:schemeClr val="bg1"/>
                </a:solidFill>
              </a:rPr>
              <a:t>人生の終焉に</a:t>
            </a:r>
            <a:endParaRPr kumimoji="1" lang="en-US" altLang="ja-JP" sz="6000" dirty="0">
              <a:solidFill>
                <a:schemeClr val="bg1"/>
              </a:solidFill>
            </a:endParaRPr>
          </a:p>
          <a:p>
            <a:pPr algn="ctr"/>
            <a:r>
              <a:rPr kumimoji="1" lang="ja-JP" altLang="en-US" sz="6000" dirty="0">
                <a:solidFill>
                  <a:schemeClr val="bg1"/>
                </a:solidFill>
              </a:rPr>
              <a:t>新たな価値を生み出す</a:t>
            </a:r>
            <a:endParaRPr kumimoji="1" lang="en-US" altLang="ja-JP" sz="6000" dirty="0">
              <a:solidFill>
                <a:schemeClr val="bg1"/>
              </a:solidFill>
            </a:endParaRPr>
          </a:p>
        </p:txBody>
      </p:sp>
    </p:spTree>
    <p:extLst>
      <p:ext uri="{BB962C8B-B14F-4D97-AF65-F5344CB8AC3E}">
        <p14:creationId xmlns:p14="http://schemas.microsoft.com/office/powerpoint/2010/main" val="4223091410"/>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Novelty and Value for Customers</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6000" dirty="0">
                <a:solidFill>
                  <a:schemeClr val="bg1"/>
                </a:solidFill>
              </a:rPr>
              <a:t>流れ星という</a:t>
            </a:r>
            <a:endParaRPr kumimoji="1" lang="en-US" altLang="ja-JP" sz="6000" dirty="0">
              <a:solidFill>
                <a:schemeClr val="bg1"/>
              </a:solidFill>
            </a:endParaRPr>
          </a:p>
          <a:p>
            <a:pPr algn="ctr"/>
            <a:r>
              <a:rPr kumimoji="1" lang="ja-JP" altLang="en-US" sz="6000" dirty="0">
                <a:solidFill>
                  <a:schemeClr val="bg1"/>
                </a:solidFill>
              </a:rPr>
              <a:t>美しい現象を</a:t>
            </a:r>
            <a:endParaRPr kumimoji="1" lang="en-US" altLang="ja-JP" sz="6000" dirty="0">
              <a:solidFill>
                <a:schemeClr val="bg1"/>
              </a:solidFill>
            </a:endParaRPr>
          </a:p>
          <a:p>
            <a:pPr algn="ctr"/>
            <a:r>
              <a:rPr kumimoji="1" lang="ja-JP" altLang="en-US" sz="6000" dirty="0">
                <a:solidFill>
                  <a:schemeClr val="bg1"/>
                </a:solidFill>
              </a:rPr>
              <a:t>故人から生み出せる</a:t>
            </a:r>
            <a:endParaRPr kumimoji="1" lang="en-US" altLang="ja-JP" sz="6000" dirty="0">
              <a:solidFill>
                <a:schemeClr val="bg1"/>
              </a:solidFill>
            </a:endParaRPr>
          </a:p>
        </p:txBody>
      </p:sp>
    </p:spTree>
    <p:extLst>
      <p:ext uri="{BB962C8B-B14F-4D97-AF65-F5344CB8AC3E}">
        <p14:creationId xmlns:p14="http://schemas.microsoft.com/office/powerpoint/2010/main" val="2264871264"/>
      </p:ext>
    </p:extLst>
  </p:cSld>
  <p:clrMapOvr>
    <a:masterClrMapping/>
  </p:clrMapOvr>
  <p:transition spd="slow">
    <p:push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Novelty and Value for Customers</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6000" dirty="0">
                <a:solidFill>
                  <a:schemeClr val="bg1"/>
                </a:solidFill>
              </a:rPr>
              <a:t>お星様になって子孫を</a:t>
            </a:r>
            <a:endParaRPr kumimoji="1" lang="en-US" altLang="ja-JP" sz="6000" dirty="0">
              <a:solidFill>
                <a:schemeClr val="bg1"/>
              </a:solidFill>
            </a:endParaRPr>
          </a:p>
          <a:p>
            <a:pPr algn="ctr"/>
            <a:r>
              <a:rPr kumimoji="1" lang="ja-JP" altLang="en-US" sz="6000" dirty="0">
                <a:solidFill>
                  <a:schemeClr val="bg1"/>
                </a:solidFill>
              </a:rPr>
              <a:t>空から見守れる</a:t>
            </a:r>
            <a:endParaRPr kumimoji="1" lang="en-US" altLang="ja-JP" sz="6000" dirty="0">
              <a:solidFill>
                <a:schemeClr val="bg1"/>
              </a:solidFill>
            </a:endParaRPr>
          </a:p>
        </p:txBody>
      </p:sp>
    </p:spTree>
    <p:extLst>
      <p:ext uri="{BB962C8B-B14F-4D97-AF65-F5344CB8AC3E}">
        <p14:creationId xmlns:p14="http://schemas.microsoft.com/office/powerpoint/2010/main" val="2067654702"/>
      </p:ext>
    </p:extLst>
  </p:cSld>
  <p:clrMapOvr>
    <a:masterClrMapping/>
  </p:clrMapOvr>
  <p:transition spd="slow">
    <p:push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Novelty and Value for Customers</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6000" dirty="0">
                <a:solidFill>
                  <a:schemeClr val="bg1"/>
                </a:solidFill>
              </a:rPr>
              <a:t>お墓の手入れが不要</a:t>
            </a:r>
            <a:endParaRPr kumimoji="1" lang="en-US" altLang="ja-JP" sz="6000" dirty="0">
              <a:solidFill>
                <a:schemeClr val="bg1"/>
              </a:solidFill>
            </a:endParaRPr>
          </a:p>
        </p:txBody>
      </p:sp>
    </p:spTree>
    <p:extLst>
      <p:ext uri="{BB962C8B-B14F-4D97-AF65-F5344CB8AC3E}">
        <p14:creationId xmlns:p14="http://schemas.microsoft.com/office/powerpoint/2010/main" val="628964893"/>
      </p:ext>
    </p:extLst>
  </p:cSld>
  <p:clrMapOvr>
    <a:masterClrMapping/>
  </p:clrMapOvr>
  <p:transition spd="slow">
    <p:push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Novelty and Value for Customers</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6000" dirty="0">
                <a:solidFill>
                  <a:schemeClr val="bg1"/>
                </a:solidFill>
              </a:rPr>
              <a:t>死んだ後の手間を</a:t>
            </a:r>
            <a:endParaRPr kumimoji="1" lang="en-US" altLang="ja-JP" sz="6000" dirty="0">
              <a:solidFill>
                <a:schemeClr val="bg1"/>
              </a:solidFill>
            </a:endParaRPr>
          </a:p>
          <a:p>
            <a:pPr algn="ctr"/>
            <a:r>
              <a:rPr kumimoji="1" lang="ja-JP" altLang="en-US" sz="6000" dirty="0">
                <a:solidFill>
                  <a:schemeClr val="bg1"/>
                </a:solidFill>
              </a:rPr>
              <a:t>遺族にかけさせない</a:t>
            </a:r>
            <a:endParaRPr kumimoji="1" lang="en-US" altLang="ja-JP" sz="6000" dirty="0">
              <a:solidFill>
                <a:schemeClr val="bg1"/>
              </a:solidFill>
            </a:endParaRPr>
          </a:p>
        </p:txBody>
      </p:sp>
    </p:spTree>
    <p:extLst>
      <p:ext uri="{BB962C8B-B14F-4D97-AF65-F5344CB8AC3E}">
        <p14:creationId xmlns:p14="http://schemas.microsoft.com/office/powerpoint/2010/main" val="158700556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FB27F68C-678C-4DE8-A6B9-4BEE057122E1}"/>
              </a:ext>
            </a:extLst>
          </p:cNvPr>
          <p:cNvSpPr txBox="1"/>
          <p:nvPr/>
        </p:nvSpPr>
        <p:spPr>
          <a:xfrm>
            <a:off x="1274064" y="1691322"/>
            <a:ext cx="4834128" cy="1428930"/>
          </a:xfrm>
          <a:prstGeom prst="rect">
            <a:avLst/>
          </a:prstGeom>
          <a:solidFill>
            <a:schemeClr val="tx2">
              <a:alpha val="50000"/>
            </a:schemeClr>
          </a:solidFill>
        </p:spPr>
        <p:txBody>
          <a:bodyPr wrap="square" rtlCol="0" anchor="ctr">
            <a:normAutofit fontScale="92500" lnSpcReduction="10000"/>
          </a:bodyPr>
          <a:lstStyle/>
          <a:p>
            <a:pPr algn="ctr"/>
            <a:r>
              <a:rPr kumimoji="1" lang="ja-JP" altLang="en-US" sz="9600" dirty="0">
                <a:solidFill>
                  <a:schemeClr val="bg1"/>
                </a:solidFill>
              </a:rPr>
              <a:t>１９５０年</a:t>
            </a:r>
          </a:p>
        </p:txBody>
      </p:sp>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6341873" y="1691322"/>
            <a:ext cx="4834128" cy="1428930"/>
          </a:xfrm>
          <a:prstGeom prst="rect">
            <a:avLst/>
          </a:prstGeom>
          <a:solidFill>
            <a:schemeClr val="tx2">
              <a:alpha val="50000"/>
            </a:schemeClr>
          </a:solidFill>
        </p:spPr>
        <p:txBody>
          <a:bodyPr wrap="square" rtlCol="0" anchor="ctr">
            <a:normAutofit fontScale="55000" lnSpcReduction="20000"/>
          </a:bodyPr>
          <a:lstStyle/>
          <a:p>
            <a:pPr algn="ctr"/>
            <a:r>
              <a:rPr kumimoji="1" lang="en-US" altLang="ja-JP" sz="19900" dirty="0">
                <a:solidFill>
                  <a:schemeClr val="bg1"/>
                </a:solidFill>
              </a:rPr>
              <a:t>2060</a:t>
            </a:r>
            <a:r>
              <a:rPr kumimoji="1" lang="ja-JP" altLang="en-US" sz="19900" dirty="0">
                <a:solidFill>
                  <a:schemeClr val="bg1"/>
                </a:solidFill>
              </a:rPr>
              <a:t>年</a:t>
            </a:r>
          </a:p>
        </p:txBody>
      </p:sp>
      <p:sp>
        <p:nvSpPr>
          <p:cNvPr id="8" name="正方形/長方形 7">
            <a:extLst>
              <a:ext uri="{FF2B5EF4-FFF2-40B4-BE49-F238E27FC236}">
                <a16:creationId xmlns:a16="http://schemas.microsoft.com/office/drawing/2014/main" id="{DEA11D55-B77B-4EC4-9B8F-7DCA2C4CFDA1}"/>
              </a:ext>
            </a:extLst>
          </p:cNvPr>
          <p:cNvSpPr/>
          <p:nvPr/>
        </p:nvSpPr>
        <p:spPr>
          <a:xfrm>
            <a:off x="4829175" y="6490654"/>
            <a:ext cx="7591425" cy="369332"/>
          </a:xfrm>
          <a:prstGeom prst="rect">
            <a:avLst/>
          </a:prstGeom>
        </p:spPr>
        <p:txBody>
          <a:bodyPr wrap="square">
            <a:spAutoFit/>
          </a:bodyPr>
          <a:lstStyle/>
          <a:p>
            <a:r>
              <a:rPr lang="ja-JP" altLang="en-US" dirty="0">
                <a:solidFill>
                  <a:schemeClr val="bg1"/>
                </a:solidFill>
              </a:rPr>
              <a:t>www8.cao.go.jp/kourei/whitepaper/w-2016/html/zenbun/s1_1_1.html</a:t>
            </a:r>
          </a:p>
        </p:txBody>
      </p:sp>
      <p:sp>
        <p:nvSpPr>
          <p:cNvPr id="4" name="テキスト ボックス 3">
            <a:extLst>
              <a:ext uri="{FF2B5EF4-FFF2-40B4-BE49-F238E27FC236}">
                <a16:creationId xmlns:a16="http://schemas.microsoft.com/office/drawing/2014/main" id="{D6D505C2-02DE-4F3E-9F4E-7DAA72586773}"/>
              </a:ext>
            </a:extLst>
          </p:cNvPr>
          <p:cNvSpPr txBox="1"/>
          <p:nvPr/>
        </p:nvSpPr>
        <p:spPr>
          <a:xfrm>
            <a:off x="0" y="6581001"/>
            <a:ext cx="1789272" cy="276999"/>
          </a:xfrm>
          <a:prstGeom prst="rect">
            <a:avLst/>
          </a:prstGeom>
          <a:solidFill>
            <a:schemeClr val="tx2">
              <a:alpha val="50000"/>
            </a:schemeClr>
          </a:solidFill>
        </p:spPr>
        <p:txBody>
          <a:bodyPr wrap="none" rtlCol="0">
            <a:spAutoFit/>
          </a:bodyPr>
          <a:lstStyle/>
          <a:p>
            <a:pPr algn="l"/>
            <a:r>
              <a:rPr kumimoji="1" lang="ja-JP" altLang="en-US" sz="1200" dirty="0">
                <a:solidFill>
                  <a:schemeClr val="bg1"/>
                </a:solidFill>
              </a:rPr>
              <a:t>現役世代</a:t>
            </a:r>
            <a:r>
              <a:rPr kumimoji="1" lang="en-US" altLang="ja-JP" sz="1200" dirty="0">
                <a:solidFill>
                  <a:schemeClr val="bg1"/>
                </a:solidFill>
              </a:rPr>
              <a:t>(15~64</a:t>
            </a:r>
            <a:r>
              <a:rPr kumimoji="1" lang="ja-JP" altLang="en-US" sz="1200" dirty="0">
                <a:solidFill>
                  <a:schemeClr val="bg1"/>
                </a:solidFill>
              </a:rPr>
              <a:t>歳の者</a:t>
            </a:r>
            <a:r>
              <a:rPr kumimoji="1" lang="en-US" altLang="ja-JP" sz="1200" dirty="0">
                <a:solidFill>
                  <a:schemeClr val="bg1"/>
                </a:solidFill>
              </a:rPr>
              <a:t>)</a:t>
            </a:r>
            <a:endParaRPr kumimoji="1" lang="ja-JP" altLang="en-US" sz="1200" dirty="0">
              <a:solidFill>
                <a:schemeClr val="bg1"/>
              </a:solidFill>
            </a:endParaRPr>
          </a:p>
        </p:txBody>
      </p:sp>
      <p:sp>
        <p:nvSpPr>
          <p:cNvPr id="7" name="テキスト ボックス 6">
            <a:extLst>
              <a:ext uri="{FF2B5EF4-FFF2-40B4-BE49-F238E27FC236}">
                <a16:creationId xmlns:a16="http://schemas.microsoft.com/office/drawing/2014/main" id="{4C82A7A2-D374-4FEF-89A9-647E7D4D040B}"/>
              </a:ext>
            </a:extLst>
          </p:cNvPr>
          <p:cNvSpPr txBox="1"/>
          <p:nvPr/>
        </p:nvSpPr>
        <p:spPr>
          <a:xfrm>
            <a:off x="1261873" y="3429000"/>
            <a:ext cx="4834128" cy="3166607"/>
          </a:xfrm>
          <a:prstGeom prst="rect">
            <a:avLst/>
          </a:prstGeom>
          <a:solidFill>
            <a:schemeClr val="tx2">
              <a:alpha val="50000"/>
            </a:schemeClr>
          </a:solidFill>
        </p:spPr>
        <p:txBody>
          <a:bodyPr wrap="square" rtlCol="0" anchor="ctr">
            <a:normAutofit/>
          </a:bodyPr>
          <a:lstStyle/>
          <a:p>
            <a:pPr algn="ctr"/>
            <a:r>
              <a:rPr kumimoji="1" lang="ja-JP" altLang="en-US" sz="3200" dirty="0">
                <a:solidFill>
                  <a:schemeClr val="bg1"/>
                </a:solidFill>
              </a:rPr>
              <a:t>高齢者</a:t>
            </a:r>
            <a:r>
              <a:rPr kumimoji="1" lang="en-US" altLang="ja-JP" sz="8000" dirty="0">
                <a:solidFill>
                  <a:schemeClr val="bg1"/>
                </a:solidFill>
              </a:rPr>
              <a:t>1</a:t>
            </a:r>
            <a:r>
              <a:rPr kumimoji="1" lang="ja-JP" altLang="en-US" sz="4800" dirty="0">
                <a:solidFill>
                  <a:schemeClr val="bg1"/>
                </a:solidFill>
              </a:rPr>
              <a:t>人</a:t>
            </a:r>
            <a:r>
              <a:rPr kumimoji="1" lang="ja-JP" altLang="en-US" sz="8000" dirty="0">
                <a:solidFill>
                  <a:schemeClr val="bg1"/>
                </a:solidFill>
              </a:rPr>
              <a:t>  </a:t>
            </a:r>
            <a:endParaRPr kumimoji="1" lang="en-US" altLang="ja-JP" sz="8000" dirty="0">
              <a:solidFill>
                <a:schemeClr val="bg1"/>
              </a:solidFill>
            </a:endParaRPr>
          </a:p>
          <a:p>
            <a:pPr algn="ctr"/>
            <a:r>
              <a:rPr kumimoji="1" lang="ja-JP" altLang="en-US" sz="3200" dirty="0">
                <a:solidFill>
                  <a:schemeClr val="bg1"/>
                </a:solidFill>
              </a:rPr>
              <a:t>現役世代</a:t>
            </a:r>
            <a:r>
              <a:rPr kumimoji="1" lang="en-US" altLang="ja-JP" sz="8000" dirty="0">
                <a:solidFill>
                  <a:schemeClr val="bg2"/>
                </a:solidFill>
              </a:rPr>
              <a:t>12.1</a:t>
            </a:r>
            <a:r>
              <a:rPr kumimoji="1" lang="ja-JP" altLang="en-US" sz="4800" dirty="0">
                <a:solidFill>
                  <a:schemeClr val="bg2"/>
                </a:solidFill>
              </a:rPr>
              <a:t>人</a:t>
            </a:r>
            <a:endParaRPr kumimoji="1" lang="ja-JP" altLang="en-US" sz="8000" u="sng" dirty="0">
              <a:solidFill>
                <a:schemeClr val="bg1"/>
              </a:solidFill>
            </a:endParaRPr>
          </a:p>
        </p:txBody>
      </p:sp>
      <p:cxnSp>
        <p:nvCxnSpPr>
          <p:cNvPr id="9" name="直線コネクタ 8">
            <a:extLst>
              <a:ext uri="{FF2B5EF4-FFF2-40B4-BE49-F238E27FC236}">
                <a16:creationId xmlns:a16="http://schemas.microsoft.com/office/drawing/2014/main" id="{CAD5A207-88E5-416A-A776-D3ACD0973B7A}"/>
              </a:ext>
            </a:extLst>
          </p:cNvPr>
          <p:cNvCxnSpPr>
            <a:cxnSpLocks/>
          </p:cNvCxnSpPr>
          <p:nvPr/>
        </p:nvCxnSpPr>
        <p:spPr>
          <a:xfrm>
            <a:off x="1099827" y="5140034"/>
            <a:ext cx="5098446"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CEE4C409-9CAE-4275-BF2B-8FD9FA579BDF}"/>
              </a:ext>
            </a:extLst>
          </p:cNvPr>
          <p:cNvSpPr txBox="1"/>
          <p:nvPr/>
        </p:nvSpPr>
        <p:spPr>
          <a:xfrm>
            <a:off x="6360319" y="3429000"/>
            <a:ext cx="4834128" cy="3166607"/>
          </a:xfrm>
          <a:prstGeom prst="rect">
            <a:avLst/>
          </a:prstGeom>
          <a:solidFill>
            <a:schemeClr val="tx2">
              <a:alpha val="50000"/>
            </a:schemeClr>
          </a:solidFill>
        </p:spPr>
        <p:txBody>
          <a:bodyPr wrap="square" rtlCol="0" anchor="ctr">
            <a:normAutofit/>
          </a:bodyPr>
          <a:lstStyle/>
          <a:p>
            <a:pPr algn="ctr"/>
            <a:r>
              <a:rPr kumimoji="1" lang="ja-JP" altLang="en-US" sz="3200" dirty="0">
                <a:solidFill>
                  <a:schemeClr val="bg1"/>
                </a:solidFill>
              </a:rPr>
              <a:t>高齢者</a:t>
            </a:r>
            <a:r>
              <a:rPr kumimoji="1" lang="en-US" altLang="ja-JP" sz="8000" dirty="0">
                <a:solidFill>
                  <a:schemeClr val="bg1"/>
                </a:solidFill>
              </a:rPr>
              <a:t>1</a:t>
            </a:r>
            <a:r>
              <a:rPr kumimoji="1" lang="ja-JP" altLang="en-US" sz="4800" dirty="0">
                <a:solidFill>
                  <a:schemeClr val="bg1"/>
                </a:solidFill>
              </a:rPr>
              <a:t>人</a:t>
            </a:r>
            <a:r>
              <a:rPr kumimoji="1" lang="ja-JP" altLang="en-US" sz="8000" dirty="0">
                <a:solidFill>
                  <a:schemeClr val="bg1"/>
                </a:solidFill>
              </a:rPr>
              <a:t>  </a:t>
            </a:r>
            <a:endParaRPr kumimoji="1" lang="en-US" altLang="ja-JP" sz="8000" dirty="0">
              <a:solidFill>
                <a:schemeClr val="bg1"/>
              </a:solidFill>
            </a:endParaRPr>
          </a:p>
          <a:p>
            <a:pPr algn="ctr"/>
            <a:r>
              <a:rPr kumimoji="1" lang="ja-JP" altLang="en-US" sz="3200" dirty="0">
                <a:solidFill>
                  <a:schemeClr val="bg1"/>
                </a:solidFill>
              </a:rPr>
              <a:t>現役世代</a:t>
            </a:r>
            <a:r>
              <a:rPr kumimoji="1" lang="en-US" altLang="ja-JP" sz="8000" dirty="0">
                <a:solidFill>
                  <a:schemeClr val="bg1"/>
                </a:solidFill>
              </a:rPr>
              <a:t>1.3</a:t>
            </a:r>
            <a:r>
              <a:rPr kumimoji="1" lang="ja-JP" altLang="en-US" sz="4800" dirty="0">
                <a:solidFill>
                  <a:schemeClr val="bg2"/>
                </a:solidFill>
              </a:rPr>
              <a:t>人</a:t>
            </a:r>
            <a:endParaRPr kumimoji="1" lang="ja-JP" altLang="en-US" sz="8000" u="sng" dirty="0">
              <a:solidFill>
                <a:schemeClr val="bg1"/>
              </a:solidFill>
            </a:endParaRPr>
          </a:p>
        </p:txBody>
      </p:sp>
      <p:cxnSp>
        <p:nvCxnSpPr>
          <p:cNvPr id="11" name="直線コネクタ 10">
            <a:extLst>
              <a:ext uri="{FF2B5EF4-FFF2-40B4-BE49-F238E27FC236}">
                <a16:creationId xmlns:a16="http://schemas.microsoft.com/office/drawing/2014/main" id="{40F37265-1FCF-4361-B0A8-1FAD9A3F06E8}"/>
              </a:ext>
            </a:extLst>
          </p:cNvPr>
          <p:cNvCxnSpPr>
            <a:cxnSpLocks/>
          </p:cNvCxnSpPr>
          <p:nvPr/>
        </p:nvCxnSpPr>
        <p:spPr>
          <a:xfrm>
            <a:off x="6228160" y="5140034"/>
            <a:ext cx="5098446"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7023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Novelty and Value for Customers</a:t>
            </a:r>
            <a:endParaRPr kumimoji="1" lang="ja-JP" altLang="en-US" dirty="0"/>
          </a:p>
        </p:txBody>
      </p:sp>
      <p:sp>
        <p:nvSpPr>
          <p:cNvPr id="5" name="テキスト ボックス 4">
            <a:extLst>
              <a:ext uri="{FF2B5EF4-FFF2-40B4-BE49-F238E27FC236}">
                <a16:creationId xmlns:a16="http://schemas.microsoft.com/office/drawing/2014/main" id="{9BC3169F-5B0E-42AE-8459-CCDEF4EC4BE0}"/>
              </a:ext>
            </a:extLst>
          </p:cNvPr>
          <p:cNvSpPr txBox="1"/>
          <p:nvPr/>
        </p:nvSpPr>
        <p:spPr>
          <a:xfrm>
            <a:off x="1261873" y="1691323"/>
            <a:ext cx="9533646" cy="4588180"/>
          </a:xfrm>
          <a:prstGeom prst="rect">
            <a:avLst/>
          </a:prstGeom>
          <a:solidFill>
            <a:schemeClr val="tx2">
              <a:alpha val="50000"/>
            </a:schemeClr>
          </a:solidFill>
        </p:spPr>
        <p:txBody>
          <a:bodyPr wrap="none" rtlCol="0" anchor="ctr">
            <a:normAutofit/>
          </a:bodyPr>
          <a:lstStyle/>
          <a:p>
            <a:pPr algn="ctr"/>
            <a:r>
              <a:rPr kumimoji="1" lang="ja-JP" altLang="en-US" sz="9600" dirty="0">
                <a:solidFill>
                  <a:schemeClr val="bg1"/>
                </a:solidFill>
              </a:rPr>
              <a:t>立つ鳥後を濁さず</a:t>
            </a:r>
            <a:endParaRPr kumimoji="1" lang="en-US" altLang="ja-JP" sz="9600" dirty="0">
              <a:solidFill>
                <a:schemeClr val="bg1"/>
              </a:solidFill>
            </a:endParaRPr>
          </a:p>
        </p:txBody>
      </p:sp>
    </p:spTree>
    <p:extLst>
      <p:ext uri="{BB962C8B-B14F-4D97-AF65-F5344CB8AC3E}">
        <p14:creationId xmlns:p14="http://schemas.microsoft.com/office/powerpoint/2010/main" val="826052091"/>
      </p:ext>
    </p:extLst>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a:xfrm>
            <a:off x="1261872" y="262393"/>
            <a:ext cx="9692640" cy="1428929"/>
          </a:xfrm>
        </p:spPr>
        <p:txBody>
          <a:bodyPr/>
          <a:lstStyle/>
          <a:p>
            <a:r>
              <a:rPr lang="en-US" altLang="ja-JP" dirty="0"/>
              <a:t>Agenda</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8595360" cy="4351337"/>
          </a:xfrm>
          <a:solidFill>
            <a:schemeClr val="tx1">
              <a:lumMod val="50000"/>
              <a:lumOff val="50000"/>
              <a:alpha val="50000"/>
            </a:schemeClr>
          </a:solidFill>
        </p:spPr>
        <p:txBody>
          <a:bodyPr vert="horz">
            <a:normAutofit/>
          </a:bodyPr>
          <a:lstStyle/>
          <a:p>
            <a:pPr>
              <a:buFont typeface="Wingdings" panose="05000000000000000000" pitchFamily="2" charset="2"/>
              <a:buChar char="l"/>
            </a:pPr>
            <a:r>
              <a:rPr lang="ja-JP" altLang="en-US" sz="2400" dirty="0">
                <a:ln w="0">
                  <a:noFill/>
                </a:ln>
                <a:solidFill>
                  <a:schemeClr val="bg1"/>
                </a:solidFill>
              </a:rPr>
              <a:t>ニーズ </a:t>
            </a:r>
            <a:r>
              <a:rPr lang="en-US" altLang="ja-JP" sz="1400" dirty="0">
                <a:ln w="0">
                  <a:noFill/>
                </a:ln>
                <a:solidFill>
                  <a:schemeClr val="bg1"/>
                </a:solidFill>
              </a:rPr>
              <a:t>Needs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対象顧客 </a:t>
            </a:r>
            <a:r>
              <a:rPr kumimoji="1" lang="en-US" altLang="ja-JP" sz="1400" dirty="0">
                <a:ln w="0">
                  <a:noFill/>
                </a:ln>
                <a:solidFill>
                  <a:schemeClr val="bg1"/>
                </a:solidFill>
              </a:rPr>
              <a:t>Customers</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課題の解決方法 </a:t>
            </a:r>
            <a:r>
              <a:rPr lang="en-US" altLang="ja-JP" sz="1400" dirty="0">
                <a:ln w="0">
                  <a:noFill/>
                </a:ln>
                <a:solidFill>
                  <a:schemeClr val="bg1"/>
                </a:solidFill>
              </a:rPr>
              <a:t>Solution</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リソース </a:t>
            </a:r>
            <a:r>
              <a:rPr lang="en-US" altLang="ja-JP" sz="1400" dirty="0">
                <a:ln w="0">
                  <a:noFill/>
                </a:ln>
                <a:solidFill>
                  <a:schemeClr val="bg1"/>
                </a:solidFill>
              </a:rPr>
              <a:t>Resources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ソリューションの内容と特徴 </a:t>
            </a:r>
            <a:r>
              <a:rPr kumimoji="1" lang="en-US" altLang="ja-JP" sz="1400" dirty="0">
                <a:ln w="0">
                  <a:noFill/>
                </a:ln>
                <a:solidFill>
                  <a:schemeClr val="bg1"/>
                </a:solidFill>
              </a:rPr>
              <a:t>Content and Features of Solution</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顧客にとっての新規性と価値 </a:t>
            </a:r>
            <a:r>
              <a:rPr lang="en-US" altLang="ja-JP" sz="1400" dirty="0">
                <a:ln w="0">
                  <a:noFill/>
                </a:ln>
                <a:solidFill>
                  <a:schemeClr val="bg1"/>
                </a:solidFill>
              </a:rPr>
              <a:t>Novelty and Value for Customers</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マーケティング </a:t>
            </a:r>
            <a:r>
              <a:rPr lang="en-US" altLang="ja-JP" sz="1400" dirty="0">
                <a:ln w="0">
                  <a:noFill/>
                </a:ln>
                <a:solidFill>
                  <a:schemeClr val="bg1"/>
                </a:solidFill>
              </a:rPr>
              <a:t>Marketing</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事業収支計画 </a:t>
            </a:r>
            <a:r>
              <a:rPr kumimoji="1" lang="en-US" altLang="ja-JP" sz="1400" dirty="0">
                <a:ln w="0">
                  <a:noFill/>
                </a:ln>
                <a:solidFill>
                  <a:schemeClr val="bg1"/>
                </a:solidFill>
              </a:rPr>
              <a:t>Revenue and Expense</a:t>
            </a:r>
            <a:endParaRPr kumimoji="1" lang="en-US" altLang="ja-JP" sz="2400" dirty="0">
              <a:ln w="0">
                <a:noFill/>
              </a:ln>
              <a:solidFill>
                <a:schemeClr val="bg1"/>
              </a:solidFill>
            </a:endParaRPr>
          </a:p>
        </p:txBody>
      </p:sp>
    </p:spTree>
    <p:extLst>
      <p:ext uri="{BB962C8B-B14F-4D97-AF65-F5344CB8AC3E}">
        <p14:creationId xmlns:p14="http://schemas.microsoft.com/office/powerpoint/2010/main" val="3462617002"/>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DF088-44F4-42E5-824D-A181728B35FC}"/>
              </a:ext>
            </a:extLst>
          </p:cNvPr>
          <p:cNvSpPr>
            <a:spLocks noGrp="1"/>
          </p:cNvSpPr>
          <p:nvPr>
            <p:ph type="title"/>
          </p:nvPr>
        </p:nvSpPr>
        <p:spPr>
          <a:ln>
            <a:noFill/>
          </a:ln>
        </p:spPr>
        <p:txBody>
          <a:bodyPr/>
          <a:lstStyle/>
          <a:p>
            <a:r>
              <a:rPr lang="en-US" altLang="ja-JP" b="1" dirty="0">
                <a:ln w="0">
                  <a:solidFill>
                    <a:schemeClr val="bg1">
                      <a:alpha val="90000"/>
                    </a:schemeClr>
                  </a:solidFill>
                </a:ln>
              </a:rPr>
              <a:t>Marketing</a:t>
            </a:r>
          </a:p>
        </p:txBody>
      </p:sp>
      <p:sp>
        <p:nvSpPr>
          <p:cNvPr id="3" name="テキスト プレースホルダー 2">
            <a:extLst>
              <a:ext uri="{FF2B5EF4-FFF2-40B4-BE49-F238E27FC236}">
                <a16:creationId xmlns:a16="http://schemas.microsoft.com/office/drawing/2014/main" id="{B4E00548-61E5-440D-B183-20A53772038E}"/>
              </a:ext>
            </a:extLst>
          </p:cNvPr>
          <p:cNvSpPr>
            <a:spLocks noGrp="1"/>
          </p:cNvSpPr>
          <p:nvPr>
            <p:ph type="body" idx="1"/>
          </p:nvPr>
        </p:nvSpPr>
        <p:spPr/>
        <p:txBody>
          <a:bodyPr/>
          <a:lstStyle/>
          <a:p>
            <a:r>
              <a:rPr lang="ja-JP" altLang="en-US" dirty="0"/>
              <a:t>マーケティング</a:t>
            </a:r>
            <a:endParaRPr lang="en-US" altLang="ja-JP" dirty="0"/>
          </a:p>
        </p:txBody>
      </p:sp>
    </p:spTree>
    <p:extLst>
      <p:ext uri="{BB962C8B-B14F-4D97-AF65-F5344CB8AC3E}">
        <p14:creationId xmlns:p14="http://schemas.microsoft.com/office/powerpoint/2010/main" val="151926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7B3D1-32C4-4A8B-A472-2DA194AF1531}"/>
              </a:ext>
            </a:extLst>
          </p:cNvPr>
          <p:cNvSpPr>
            <a:spLocks noGrp="1"/>
          </p:cNvSpPr>
          <p:nvPr>
            <p:ph type="title"/>
          </p:nvPr>
        </p:nvSpPr>
        <p:spPr/>
        <p:txBody>
          <a:bodyPr/>
          <a:lstStyle/>
          <a:p>
            <a:r>
              <a:rPr lang="en-US" altLang="ja-JP" dirty="0"/>
              <a:t>Marketing</a:t>
            </a:r>
            <a:endParaRPr kumimoji="1" lang="ja-JP" altLang="en-US" dirty="0"/>
          </a:p>
        </p:txBody>
      </p:sp>
      <p:sp>
        <p:nvSpPr>
          <p:cNvPr id="3" name="テキスト ボックス 2">
            <a:extLst>
              <a:ext uri="{FF2B5EF4-FFF2-40B4-BE49-F238E27FC236}">
                <a16:creationId xmlns:a16="http://schemas.microsoft.com/office/drawing/2014/main" id="{C40FEE81-FC8F-496F-A8C4-C965BD37CD0D}"/>
              </a:ext>
            </a:extLst>
          </p:cNvPr>
          <p:cNvSpPr txBox="1"/>
          <p:nvPr/>
        </p:nvSpPr>
        <p:spPr>
          <a:xfrm>
            <a:off x="1261872" y="1691321"/>
            <a:ext cx="9692640" cy="4904286"/>
          </a:xfrm>
          <a:prstGeom prst="rect">
            <a:avLst/>
          </a:prstGeom>
          <a:solidFill>
            <a:schemeClr val="tx2">
              <a:alpha val="50000"/>
            </a:schemeClr>
          </a:solidFill>
        </p:spPr>
        <p:txBody>
          <a:bodyPr wrap="square" rtlCol="0" anchor="ctr">
            <a:normAutofit/>
          </a:bodyPr>
          <a:lstStyle/>
          <a:p>
            <a:pPr algn="ctr"/>
            <a:r>
              <a:rPr kumimoji="1" lang="ja-JP" altLang="en-US" sz="11500" dirty="0">
                <a:solidFill>
                  <a:schemeClr val="bg1"/>
                </a:solidFill>
              </a:rPr>
              <a:t>マーケティング</a:t>
            </a:r>
          </a:p>
        </p:txBody>
      </p:sp>
    </p:spTree>
    <p:extLst>
      <p:ext uri="{BB962C8B-B14F-4D97-AF65-F5344CB8AC3E}">
        <p14:creationId xmlns:p14="http://schemas.microsoft.com/office/powerpoint/2010/main" val="2980121678"/>
      </p:ext>
    </p:extLst>
  </p:cSld>
  <p:clrMapOvr>
    <a:masterClrMapping/>
  </p:clrMapOvr>
  <p:transition spd="slow">
    <p:cover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7B3D1-32C4-4A8B-A472-2DA194AF1531}"/>
              </a:ext>
            </a:extLst>
          </p:cNvPr>
          <p:cNvSpPr>
            <a:spLocks noGrp="1"/>
          </p:cNvSpPr>
          <p:nvPr>
            <p:ph type="title"/>
          </p:nvPr>
        </p:nvSpPr>
        <p:spPr/>
        <p:txBody>
          <a:bodyPr/>
          <a:lstStyle/>
          <a:p>
            <a:r>
              <a:rPr lang="en-US" altLang="ja-JP" dirty="0"/>
              <a:t>Marketing</a:t>
            </a:r>
            <a:endParaRPr kumimoji="1" lang="ja-JP" altLang="en-US" dirty="0"/>
          </a:p>
        </p:txBody>
      </p:sp>
      <p:sp>
        <p:nvSpPr>
          <p:cNvPr id="3" name="テキスト ボックス 2">
            <a:extLst>
              <a:ext uri="{FF2B5EF4-FFF2-40B4-BE49-F238E27FC236}">
                <a16:creationId xmlns:a16="http://schemas.microsoft.com/office/drawing/2014/main" id="{C40FEE81-FC8F-496F-A8C4-C965BD37CD0D}"/>
              </a:ext>
            </a:extLst>
          </p:cNvPr>
          <p:cNvSpPr txBox="1"/>
          <p:nvPr/>
        </p:nvSpPr>
        <p:spPr>
          <a:xfrm>
            <a:off x="1261872" y="1691321"/>
            <a:ext cx="9692640" cy="4904286"/>
          </a:xfrm>
          <a:prstGeom prst="rect">
            <a:avLst/>
          </a:prstGeom>
          <a:solidFill>
            <a:schemeClr val="tx2">
              <a:alpha val="50000"/>
            </a:schemeClr>
          </a:solidFill>
        </p:spPr>
        <p:txBody>
          <a:bodyPr wrap="square" rtlCol="0" anchor="ctr">
            <a:normAutofit/>
          </a:bodyPr>
          <a:lstStyle/>
          <a:p>
            <a:pPr algn="ctr"/>
            <a:r>
              <a:rPr kumimoji="1" lang="ja-JP" altLang="en-US" sz="28700" dirty="0">
                <a:solidFill>
                  <a:schemeClr val="bg1"/>
                </a:solidFill>
              </a:rPr>
              <a:t>終活</a:t>
            </a:r>
          </a:p>
        </p:txBody>
      </p:sp>
    </p:spTree>
    <p:extLst>
      <p:ext uri="{BB962C8B-B14F-4D97-AF65-F5344CB8AC3E}">
        <p14:creationId xmlns:p14="http://schemas.microsoft.com/office/powerpoint/2010/main" val="2667116224"/>
      </p:ext>
    </p:extLst>
  </p:cSld>
  <p:clrMapOvr>
    <a:masterClrMapping/>
  </p:clrMapOvr>
  <p:transition spd="med">
    <p:pull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7B3D1-32C4-4A8B-A472-2DA194AF1531}"/>
              </a:ext>
            </a:extLst>
          </p:cNvPr>
          <p:cNvSpPr>
            <a:spLocks noGrp="1"/>
          </p:cNvSpPr>
          <p:nvPr>
            <p:ph type="title"/>
          </p:nvPr>
        </p:nvSpPr>
        <p:spPr/>
        <p:txBody>
          <a:bodyPr/>
          <a:lstStyle/>
          <a:p>
            <a:r>
              <a:rPr lang="en-US" altLang="ja-JP" dirty="0"/>
              <a:t>Marketing</a:t>
            </a:r>
            <a:endParaRPr kumimoji="1" lang="ja-JP" altLang="en-US" dirty="0"/>
          </a:p>
        </p:txBody>
      </p:sp>
      <p:sp>
        <p:nvSpPr>
          <p:cNvPr id="3" name="テキスト ボックス 2">
            <a:extLst>
              <a:ext uri="{FF2B5EF4-FFF2-40B4-BE49-F238E27FC236}">
                <a16:creationId xmlns:a16="http://schemas.microsoft.com/office/drawing/2014/main" id="{C40FEE81-FC8F-496F-A8C4-C965BD37CD0D}"/>
              </a:ext>
            </a:extLst>
          </p:cNvPr>
          <p:cNvSpPr txBox="1"/>
          <p:nvPr/>
        </p:nvSpPr>
        <p:spPr>
          <a:xfrm>
            <a:off x="1261872" y="1691321"/>
            <a:ext cx="9692640" cy="4904286"/>
          </a:xfrm>
          <a:prstGeom prst="rect">
            <a:avLst/>
          </a:prstGeom>
          <a:solidFill>
            <a:schemeClr val="tx2">
              <a:alpha val="50000"/>
            </a:schemeClr>
          </a:solidFill>
        </p:spPr>
        <p:txBody>
          <a:bodyPr wrap="square" rtlCol="0" anchor="ctr">
            <a:normAutofit fontScale="40000" lnSpcReduction="20000"/>
          </a:bodyPr>
          <a:lstStyle/>
          <a:p>
            <a:pPr algn="ctr"/>
            <a:r>
              <a:rPr kumimoji="1" lang="ja-JP" altLang="en-US" sz="28700" dirty="0">
                <a:solidFill>
                  <a:schemeClr val="bg1"/>
                </a:solidFill>
              </a:rPr>
              <a:t>人生を終える</a:t>
            </a:r>
            <a:br>
              <a:rPr kumimoji="1" lang="en-US" altLang="ja-JP" sz="28700" dirty="0">
                <a:solidFill>
                  <a:schemeClr val="bg1"/>
                </a:solidFill>
              </a:rPr>
            </a:br>
            <a:r>
              <a:rPr kumimoji="1" lang="ja-JP" altLang="en-US" sz="28700" dirty="0">
                <a:solidFill>
                  <a:schemeClr val="bg1"/>
                </a:solidFill>
              </a:rPr>
              <a:t>ための活動</a:t>
            </a:r>
          </a:p>
        </p:txBody>
      </p:sp>
      <p:sp>
        <p:nvSpPr>
          <p:cNvPr id="4" name="正方形/長方形 3">
            <a:extLst>
              <a:ext uri="{FF2B5EF4-FFF2-40B4-BE49-F238E27FC236}">
                <a16:creationId xmlns:a16="http://schemas.microsoft.com/office/drawing/2014/main" id="{671987B0-FF88-438C-9307-22DDC9573433}"/>
              </a:ext>
            </a:extLst>
          </p:cNvPr>
          <p:cNvSpPr/>
          <p:nvPr/>
        </p:nvSpPr>
        <p:spPr>
          <a:xfrm>
            <a:off x="9248566" y="6488668"/>
            <a:ext cx="2943434" cy="369332"/>
          </a:xfrm>
          <a:prstGeom prst="rect">
            <a:avLst/>
          </a:prstGeom>
        </p:spPr>
        <p:txBody>
          <a:bodyPr wrap="none">
            <a:spAutoFit/>
          </a:bodyPr>
          <a:lstStyle/>
          <a:p>
            <a:r>
              <a:rPr lang="ja-JP" altLang="en-US" dirty="0">
                <a:solidFill>
                  <a:schemeClr val="bg1"/>
                </a:solidFill>
              </a:rPr>
              <a:t>ja.wikipedia.org/wiki/終活</a:t>
            </a:r>
          </a:p>
        </p:txBody>
      </p:sp>
    </p:spTree>
    <p:extLst>
      <p:ext uri="{BB962C8B-B14F-4D97-AF65-F5344CB8AC3E}">
        <p14:creationId xmlns:p14="http://schemas.microsoft.com/office/powerpoint/2010/main" val="1132857082"/>
      </p:ext>
    </p:extLst>
  </p:cSld>
  <p:clrMapOvr>
    <a:masterClrMapping/>
  </p:clrMapOvr>
  <p:transition spd="slow">
    <p:push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7B3D1-32C4-4A8B-A472-2DA194AF1531}"/>
              </a:ext>
            </a:extLst>
          </p:cNvPr>
          <p:cNvSpPr>
            <a:spLocks noGrp="1"/>
          </p:cNvSpPr>
          <p:nvPr>
            <p:ph type="title"/>
          </p:nvPr>
        </p:nvSpPr>
        <p:spPr/>
        <p:txBody>
          <a:bodyPr/>
          <a:lstStyle/>
          <a:p>
            <a:r>
              <a:rPr lang="en-US" altLang="ja-JP" dirty="0"/>
              <a:t>Marketing</a:t>
            </a:r>
            <a:endParaRPr kumimoji="1" lang="ja-JP" altLang="en-US" dirty="0"/>
          </a:p>
        </p:txBody>
      </p:sp>
      <p:sp>
        <p:nvSpPr>
          <p:cNvPr id="3" name="テキスト ボックス 2">
            <a:extLst>
              <a:ext uri="{FF2B5EF4-FFF2-40B4-BE49-F238E27FC236}">
                <a16:creationId xmlns:a16="http://schemas.microsoft.com/office/drawing/2014/main" id="{C40FEE81-FC8F-496F-A8C4-C965BD37CD0D}"/>
              </a:ext>
            </a:extLst>
          </p:cNvPr>
          <p:cNvSpPr txBox="1"/>
          <p:nvPr/>
        </p:nvSpPr>
        <p:spPr>
          <a:xfrm>
            <a:off x="1261872" y="1691321"/>
            <a:ext cx="9692640" cy="4904286"/>
          </a:xfrm>
          <a:prstGeom prst="rect">
            <a:avLst/>
          </a:prstGeom>
          <a:solidFill>
            <a:schemeClr val="tx2">
              <a:alpha val="50000"/>
            </a:schemeClr>
          </a:solidFill>
        </p:spPr>
        <p:txBody>
          <a:bodyPr wrap="square" rtlCol="0" anchor="ctr">
            <a:normAutofit fontScale="77500" lnSpcReduction="20000"/>
          </a:bodyPr>
          <a:lstStyle/>
          <a:p>
            <a:pPr algn="ctr"/>
            <a:r>
              <a:rPr kumimoji="1" lang="ja-JP" altLang="en-US" sz="28700" dirty="0">
                <a:solidFill>
                  <a:schemeClr val="bg1"/>
                </a:solidFill>
              </a:rPr>
              <a:t>イベント</a:t>
            </a:r>
          </a:p>
        </p:txBody>
      </p:sp>
      <p:sp>
        <p:nvSpPr>
          <p:cNvPr id="4" name="正方形/長方形 3">
            <a:extLst>
              <a:ext uri="{FF2B5EF4-FFF2-40B4-BE49-F238E27FC236}">
                <a16:creationId xmlns:a16="http://schemas.microsoft.com/office/drawing/2014/main" id="{671987B0-FF88-438C-9307-22DDC9573433}"/>
              </a:ext>
            </a:extLst>
          </p:cNvPr>
          <p:cNvSpPr/>
          <p:nvPr/>
        </p:nvSpPr>
        <p:spPr>
          <a:xfrm>
            <a:off x="9248566" y="6488668"/>
            <a:ext cx="2943434" cy="369332"/>
          </a:xfrm>
          <a:prstGeom prst="rect">
            <a:avLst/>
          </a:prstGeom>
        </p:spPr>
        <p:txBody>
          <a:bodyPr wrap="none">
            <a:spAutoFit/>
          </a:bodyPr>
          <a:lstStyle/>
          <a:p>
            <a:r>
              <a:rPr lang="ja-JP" altLang="en-US" dirty="0">
                <a:solidFill>
                  <a:schemeClr val="bg1"/>
                </a:solidFill>
              </a:rPr>
              <a:t>ja.wikipedia.org/wiki/終活</a:t>
            </a:r>
          </a:p>
        </p:txBody>
      </p:sp>
    </p:spTree>
    <p:extLst>
      <p:ext uri="{BB962C8B-B14F-4D97-AF65-F5344CB8AC3E}">
        <p14:creationId xmlns:p14="http://schemas.microsoft.com/office/powerpoint/2010/main" val="715992384"/>
      </p:ext>
    </p:extLst>
  </p:cSld>
  <p:clrMapOvr>
    <a:masterClrMapping/>
  </p:clrMapOvr>
  <p:transition spd="slow">
    <p:push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7B3D1-32C4-4A8B-A472-2DA194AF1531}"/>
              </a:ext>
            </a:extLst>
          </p:cNvPr>
          <p:cNvSpPr>
            <a:spLocks noGrp="1"/>
          </p:cNvSpPr>
          <p:nvPr>
            <p:ph type="title"/>
          </p:nvPr>
        </p:nvSpPr>
        <p:spPr/>
        <p:txBody>
          <a:bodyPr/>
          <a:lstStyle/>
          <a:p>
            <a:r>
              <a:rPr lang="en-US" altLang="ja-JP" dirty="0"/>
              <a:t>Marketing</a:t>
            </a:r>
            <a:endParaRPr kumimoji="1" lang="ja-JP" altLang="en-US" dirty="0"/>
          </a:p>
        </p:txBody>
      </p:sp>
      <p:sp>
        <p:nvSpPr>
          <p:cNvPr id="3" name="テキスト ボックス 2">
            <a:extLst>
              <a:ext uri="{FF2B5EF4-FFF2-40B4-BE49-F238E27FC236}">
                <a16:creationId xmlns:a16="http://schemas.microsoft.com/office/drawing/2014/main" id="{C40FEE81-FC8F-496F-A8C4-C965BD37CD0D}"/>
              </a:ext>
            </a:extLst>
          </p:cNvPr>
          <p:cNvSpPr txBox="1"/>
          <p:nvPr/>
        </p:nvSpPr>
        <p:spPr>
          <a:xfrm>
            <a:off x="1261872" y="1691321"/>
            <a:ext cx="9692640" cy="4904286"/>
          </a:xfrm>
          <a:prstGeom prst="rect">
            <a:avLst/>
          </a:prstGeom>
          <a:solidFill>
            <a:schemeClr val="tx2">
              <a:alpha val="50000"/>
            </a:schemeClr>
          </a:solidFill>
        </p:spPr>
        <p:txBody>
          <a:bodyPr wrap="square" rtlCol="0" anchor="ctr">
            <a:normAutofit/>
          </a:bodyPr>
          <a:lstStyle/>
          <a:p>
            <a:pPr algn="ctr"/>
            <a:r>
              <a:rPr kumimoji="1" lang="ja-JP" altLang="en-US" sz="7200" dirty="0">
                <a:solidFill>
                  <a:schemeClr val="bg1"/>
                </a:solidFill>
              </a:rPr>
              <a:t>インターネットを利用した</a:t>
            </a:r>
            <a:br>
              <a:rPr kumimoji="1" lang="en-US" altLang="ja-JP" sz="7200" dirty="0">
                <a:solidFill>
                  <a:schemeClr val="bg1"/>
                </a:solidFill>
              </a:rPr>
            </a:br>
            <a:r>
              <a:rPr kumimoji="1" lang="ja-JP" altLang="en-US" sz="7200" dirty="0">
                <a:solidFill>
                  <a:schemeClr val="bg1"/>
                </a:solidFill>
              </a:rPr>
              <a:t>プロモーション活動</a:t>
            </a:r>
          </a:p>
        </p:txBody>
      </p:sp>
      <p:sp>
        <p:nvSpPr>
          <p:cNvPr id="4" name="正方形/長方形 3">
            <a:extLst>
              <a:ext uri="{FF2B5EF4-FFF2-40B4-BE49-F238E27FC236}">
                <a16:creationId xmlns:a16="http://schemas.microsoft.com/office/drawing/2014/main" id="{671987B0-FF88-438C-9307-22DDC9573433}"/>
              </a:ext>
            </a:extLst>
          </p:cNvPr>
          <p:cNvSpPr/>
          <p:nvPr/>
        </p:nvSpPr>
        <p:spPr>
          <a:xfrm>
            <a:off x="9248566" y="6488668"/>
            <a:ext cx="2943434" cy="369332"/>
          </a:xfrm>
          <a:prstGeom prst="rect">
            <a:avLst/>
          </a:prstGeom>
        </p:spPr>
        <p:txBody>
          <a:bodyPr wrap="none">
            <a:spAutoFit/>
          </a:bodyPr>
          <a:lstStyle/>
          <a:p>
            <a:r>
              <a:rPr lang="ja-JP" altLang="en-US" dirty="0">
                <a:solidFill>
                  <a:schemeClr val="bg1"/>
                </a:solidFill>
              </a:rPr>
              <a:t>ja.wikipedia.org/wiki/終活</a:t>
            </a:r>
          </a:p>
        </p:txBody>
      </p:sp>
    </p:spTree>
    <p:extLst>
      <p:ext uri="{BB962C8B-B14F-4D97-AF65-F5344CB8AC3E}">
        <p14:creationId xmlns:p14="http://schemas.microsoft.com/office/powerpoint/2010/main" val="3951690708"/>
      </p:ext>
    </p:extLst>
  </p:cSld>
  <p:clrMapOvr>
    <a:masterClrMapping/>
  </p:clrMapOvr>
  <p:transition spd="slow">
    <p:push/>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7B3D1-32C4-4A8B-A472-2DA194AF1531}"/>
              </a:ext>
            </a:extLst>
          </p:cNvPr>
          <p:cNvSpPr>
            <a:spLocks noGrp="1"/>
          </p:cNvSpPr>
          <p:nvPr>
            <p:ph type="title"/>
          </p:nvPr>
        </p:nvSpPr>
        <p:spPr/>
        <p:txBody>
          <a:bodyPr/>
          <a:lstStyle/>
          <a:p>
            <a:r>
              <a:rPr lang="en-US" altLang="ja-JP" dirty="0"/>
              <a:t>Marketing</a:t>
            </a:r>
            <a:endParaRPr kumimoji="1" lang="ja-JP" altLang="en-US" dirty="0"/>
          </a:p>
        </p:txBody>
      </p:sp>
      <p:sp>
        <p:nvSpPr>
          <p:cNvPr id="3" name="テキスト ボックス 2">
            <a:extLst>
              <a:ext uri="{FF2B5EF4-FFF2-40B4-BE49-F238E27FC236}">
                <a16:creationId xmlns:a16="http://schemas.microsoft.com/office/drawing/2014/main" id="{C40FEE81-FC8F-496F-A8C4-C965BD37CD0D}"/>
              </a:ext>
            </a:extLst>
          </p:cNvPr>
          <p:cNvSpPr txBox="1"/>
          <p:nvPr/>
        </p:nvSpPr>
        <p:spPr>
          <a:xfrm>
            <a:off x="1261872" y="1691321"/>
            <a:ext cx="9692640" cy="4904286"/>
          </a:xfrm>
          <a:prstGeom prst="rect">
            <a:avLst/>
          </a:prstGeom>
          <a:solidFill>
            <a:schemeClr val="tx2">
              <a:alpha val="50000"/>
            </a:schemeClr>
          </a:solidFill>
        </p:spPr>
        <p:txBody>
          <a:bodyPr wrap="square" rtlCol="0" anchor="ctr">
            <a:normAutofit/>
          </a:bodyPr>
          <a:lstStyle/>
          <a:p>
            <a:pPr algn="ctr"/>
            <a:r>
              <a:rPr kumimoji="1" lang="ja-JP" altLang="en-US" sz="7200" dirty="0">
                <a:solidFill>
                  <a:schemeClr val="bg1"/>
                </a:solidFill>
              </a:rPr>
              <a:t>死ぬ人が</a:t>
            </a:r>
            <a:endParaRPr kumimoji="1" lang="en-US" altLang="ja-JP" sz="7200" dirty="0">
              <a:solidFill>
                <a:schemeClr val="bg1"/>
              </a:solidFill>
            </a:endParaRPr>
          </a:p>
          <a:p>
            <a:pPr algn="ctr"/>
            <a:r>
              <a:rPr kumimoji="1" lang="ja-JP" altLang="en-US" sz="7200" dirty="0">
                <a:solidFill>
                  <a:schemeClr val="bg1"/>
                </a:solidFill>
              </a:rPr>
              <a:t>死に方を決める時代</a:t>
            </a:r>
          </a:p>
        </p:txBody>
      </p:sp>
      <p:sp>
        <p:nvSpPr>
          <p:cNvPr id="4" name="正方形/長方形 3">
            <a:extLst>
              <a:ext uri="{FF2B5EF4-FFF2-40B4-BE49-F238E27FC236}">
                <a16:creationId xmlns:a16="http://schemas.microsoft.com/office/drawing/2014/main" id="{671987B0-FF88-438C-9307-22DDC9573433}"/>
              </a:ext>
            </a:extLst>
          </p:cNvPr>
          <p:cNvSpPr/>
          <p:nvPr/>
        </p:nvSpPr>
        <p:spPr>
          <a:xfrm>
            <a:off x="9248566" y="6488668"/>
            <a:ext cx="2943434" cy="369332"/>
          </a:xfrm>
          <a:prstGeom prst="rect">
            <a:avLst/>
          </a:prstGeom>
        </p:spPr>
        <p:txBody>
          <a:bodyPr wrap="none">
            <a:spAutoFit/>
          </a:bodyPr>
          <a:lstStyle/>
          <a:p>
            <a:r>
              <a:rPr lang="ja-JP" altLang="en-US" dirty="0">
                <a:solidFill>
                  <a:schemeClr val="bg1"/>
                </a:solidFill>
              </a:rPr>
              <a:t>ja.wikipedia.org/wiki/終活</a:t>
            </a:r>
          </a:p>
        </p:txBody>
      </p:sp>
    </p:spTree>
    <p:extLst>
      <p:ext uri="{BB962C8B-B14F-4D97-AF65-F5344CB8AC3E}">
        <p14:creationId xmlns:p14="http://schemas.microsoft.com/office/powerpoint/2010/main" val="959373602"/>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a:xfrm>
            <a:off x="1261872" y="262393"/>
            <a:ext cx="9692640" cy="1428929"/>
          </a:xfrm>
        </p:spPr>
        <p:txBody>
          <a:bodyPr/>
          <a:lstStyle/>
          <a:p>
            <a:r>
              <a:rPr lang="en-US" altLang="ja-JP" dirty="0"/>
              <a:t>Agenda</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8595360" cy="4351337"/>
          </a:xfrm>
          <a:solidFill>
            <a:schemeClr val="tx1">
              <a:lumMod val="50000"/>
              <a:lumOff val="50000"/>
              <a:alpha val="50000"/>
            </a:schemeClr>
          </a:solidFill>
        </p:spPr>
        <p:txBody>
          <a:bodyPr vert="horz">
            <a:normAutofit/>
          </a:bodyPr>
          <a:lstStyle/>
          <a:p>
            <a:pPr>
              <a:buFont typeface="Wingdings" panose="05000000000000000000" pitchFamily="2" charset="2"/>
              <a:buChar char="l"/>
            </a:pPr>
            <a:r>
              <a:rPr lang="ja-JP" altLang="en-US" sz="2400" dirty="0">
                <a:ln w="0">
                  <a:noFill/>
                </a:ln>
                <a:solidFill>
                  <a:schemeClr val="bg1"/>
                </a:solidFill>
              </a:rPr>
              <a:t>ニーズ </a:t>
            </a:r>
            <a:r>
              <a:rPr lang="en-US" altLang="ja-JP" sz="1400" dirty="0">
                <a:ln w="0">
                  <a:noFill/>
                </a:ln>
                <a:solidFill>
                  <a:schemeClr val="bg1"/>
                </a:solidFill>
              </a:rPr>
              <a:t>Needs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対象顧客 </a:t>
            </a:r>
            <a:r>
              <a:rPr kumimoji="1" lang="en-US" altLang="ja-JP" sz="1400" dirty="0">
                <a:ln w="0">
                  <a:noFill/>
                </a:ln>
                <a:solidFill>
                  <a:schemeClr val="bg1"/>
                </a:solidFill>
              </a:rPr>
              <a:t>Customers</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課題の解決方法 </a:t>
            </a:r>
            <a:r>
              <a:rPr lang="en-US" altLang="ja-JP" sz="1400" dirty="0">
                <a:ln w="0">
                  <a:noFill/>
                </a:ln>
                <a:solidFill>
                  <a:schemeClr val="bg1"/>
                </a:solidFill>
              </a:rPr>
              <a:t>Solution</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リソース </a:t>
            </a:r>
            <a:r>
              <a:rPr lang="en-US" altLang="ja-JP" sz="1400" dirty="0">
                <a:ln w="0">
                  <a:noFill/>
                </a:ln>
                <a:solidFill>
                  <a:schemeClr val="bg1"/>
                </a:solidFill>
              </a:rPr>
              <a:t>Resources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ソリューションの内容と特徴 </a:t>
            </a:r>
            <a:r>
              <a:rPr kumimoji="1" lang="en-US" altLang="ja-JP" sz="1400" dirty="0">
                <a:ln w="0">
                  <a:noFill/>
                </a:ln>
                <a:solidFill>
                  <a:schemeClr val="bg1"/>
                </a:solidFill>
              </a:rPr>
              <a:t>Content and Features of Solution</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顧客にとっての新規性と価値 </a:t>
            </a:r>
            <a:r>
              <a:rPr lang="en-US" altLang="ja-JP" sz="1400" dirty="0">
                <a:ln w="0">
                  <a:noFill/>
                </a:ln>
                <a:solidFill>
                  <a:schemeClr val="bg1"/>
                </a:solidFill>
              </a:rPr>
              <a:t>Novelty and Value for Customers</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マーケティング </a:t>
            </a:r>
            <a:r>
              <a:rPr lang="en-US" altLang="ja-JP" sz="1400" dirty="0">
                <a:ln w="0">
                  <a:noFill/>
                </a:ln>
                <a:solidFill>
                  <a:schemeClr val="bg1"/>
                </a:solidFill>
              </a:rPr>
              <a:t>Marketing</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事業収支計画 </a:t>
            </a:r>
            <a:r>
              <a:rPr kumimoji="1" lang="en-US" altLang="ja-JP" sz="1400" dirty="0">
                <a:ln w="0">
                  <a:noFill/>
                </a:ln>
                <a:solidFill>
                  <a:schemeClr val="bg1"/>
                </a:solidFill>
              </a:rPr>
              <a:t>Revenue and Expense</a:t>
            </a:r>
            <a:endParaRPr kumimoji="1" lang="en-US" altLang="ja-JP" sz="2400" dirty="0">
              <a:ln w="0">
                <a:noFill/>
              </a:ln>
              <a:solidFill>
                <a:schemeClr val="bg1"/>
              </a:solidFill>
            </a:endParaRPr>
          </a:p>
        </p:txBody>
      </p:sp>
    </p:spTree>
    <p:extLst>
      <p:ext uri="{BB962C8B-B14F-4D97-AF65-F5344CB8AC3E}">
        <p14:creationId xmlns:p14="http://schemas.microsoft.com/office/powerpoint/2010/main" val="1008039055"/>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9600" dirty="0">
                <a:solidFill>
                  <a:schemeClr val="bg1"/>
                </a:solidFill>
              </a:rPr>
              <a:t>この時代まであと</a:t>
            </a:r>
            <a:r>
              <a:rPr kumimoji="1" lang="en-US" altLang="ja-JP" sz="9600" dirty="0">
                <a:solidFill>
                  <a:schemeClr val="bg1"/>
                </a:solidFill>
              </a:rPr>
              <a:t>42</a:t>
            </a:r>
            <a:r>
              <a:rPr kumimoji="1" lang="ja-JP" altLang="en-US" sz="6000" dirty="0">
                <a:solidFill>
                  <a:schemeClr val="bg1"/>
                </a:solidFill>
              </a:rPr>
              <a:t>年</a:t>
            </a:r>
            <a:r>
              <a:rPr kumimoji="1" lang="ja-JP" altLang="en-US" sz="9600" dirty="0">
                <a:solidFill>
                  <a:schemeClr val="bg1"/>
                </a:solidFill>
              </a:rPr>
              <a:t>です</a:t>
            </a:r>
          </a:p>
        </p:txBody>
      </p:sp>
      <p:sp>
        <p:nvSpPr>
          <p:cNvPr id="8" name="正方形/長方形 7">
            <a:extLst>
              <a:ext uri="{FF2B5EF4-FFF2-40B4-BE49-F238E27FC236}">
                <a16:creationId xmlns:a16="http://schemas.microsoft.com/office/drawing/2014/main" id="{DEA11D55-B77B-4EC4-9B8F-7DCA2C4CFDA1}"/>
              </a:ext>
            </a:extLst>
          </p:cNvPr>
          <p:cNvSpPr/>
          <p:nvPr/>
        </p:nvSpPr>
        <p:spPr>
          <a:xfrm>
            <a:off x="4829175" y="6490654"/>
            <a:ext cx="7591425" cy="369332"/>
          </a:xfrm>
          <a:prstGeom prst="rect">
            <a:avLst/>
          </a:prstGeom>
        </p:spPr>
        <p:txBody>
          <a:bodyPr wrap="square">
            <a:spAutoFit/>
          </a:bodyPr>
          <a:lstStyle/>
          <a:p>
            <a:r>
              <a:rPr lang="ja-JP" altLang="en-US" dirty="0">
                <a:solidFill>
                  <a:schemeClr val="bg1"/>
                </a:solidFill>
              </a:rPr>
              <a:t>www8.cao.go.jp/kourei/whitepaper/w-2016/html/zenbun/s1_1_1.html</a:t>
            </a:r>
          </a:p>
        </p:txBody>
      </p:sp>
      <p:sp>
        <p:nvSpPr>
          <p:cNvPr id="4" name="テキスト ボックス 3">
            <a:extLst>
              <a:ext uri="{FF2B5EF4-FFF2-40B4-BE49-F238E27FC236}">
                <a16:creationId xmlns:a16="http://schemas.microsoft.com/office/drawing/2014/main" id="{D6D505C2-02DE-4F3E-9F4E-7DAA72586773}"/>
              </a:ext>
            </a:extLst>
          </p:cNvPr>
          <p:cNvSpPr txBox="1"/>
          <p:nvPr/>
        </p:nvSpPr>
        <p:spPr>
          <a:xfrm>
            <a:off x="8440579" y="6312298"/>
            <a:ext cx="1789272" cy="276999"/>
          </a:xfrm>
          <a:prstGeom prst="rect">
            <a:avLst/>
          </a:prstGeom>
          <a:solidFill>
            <a:schemeClr val="tx2">
              <a:alpha val="50000"/>
            </a:schemeClr>
          </a:solidFill>
        </p:spPr>
        <p:txBody>
          <a:bodyPr wrap="none" rtlCol="0">
            <a:spAutoFit/>
          </a:bodyPr>
          <a:lstStyle/>
          <a:p>
            <a:pPr algn="l"/>
            <a:r>
              <a:rPr kumimoji="1" lang="ja-JP" altLang="en-US" sz="1200" dirty="0">
                <a:solidFill>
                  <a:schemeClr val="bg1"/>
                </a:solidFill>
              </a:rPr>
              <a:t>現役世代</a:t>
            </a:r>
            <a:r>
              <a:rPr kumimoji="1" lang="en-US" altLang="ja-JP" sz="1200" dirty="0">
                <a:solidFill>
                  <a:schemeClr val="bg1"/>
                </a:solidFill>
              </a:rPr>
              <a:t>(15~64</a:t>
            </a:r>
            <a:r>
              <a:rPr kumimoji="1" lang="ja-JP" altLang="en-US" sz="1200" dirty="0">
                <a:solidFill>
                  <a:schemeClr val="bg1"/>
                </a:solidFill>
              </a:rPr>
              <a:t>歳の者</a:t>
            </a:r>
            <a:r>
              <a:rPr kumimoji="1" lang="en-US" altLang="ja-JP" sz="1200" dirty="0">
                <a:solidFill>
                  <a:schemeClr val="bg1"/>
                </a:solidFill>
              </a:rPr>
              <a:t>)</a:t>
            </a:r>
            <a:endParaRPr kumimoji="1" lang="ja-JP" altLang="en-US" sz="1200" dirty="0">
              <a:solidFill>
                <a:schemeClr val="bg1"/>
              </a:solidFill>
            </a:endParaRPr>
          </a:p>
        </p:txBody>
      </p:sp>
    </p:spTree>
    <p:extLst>
      <p:ext uri="{BB962C8B-B14F-4D97-AF65-F5344CB8AC3E}">
        <p14:creationId xmlns:p14="http://schemas.microsoft.com/office/powerpoint/2010/main" val="12654771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DF088-44F4-42E5-824D-A181728B35FC}"/>
              </a:ext>
            </a:extLst>
          </p:cNvPr>
          <p:cNvSpPr>
            <a:spLocks noGrp="1"/>
          </p:cNvSpPr>
          <p:nvPr>
            <p:ph type="title"/>
          </p:nvPr>
        </p:nvSpPr>
        <p:spPr>
          <a:ln>
            <a:noFill/>
          </a:ln>
        </p:spPr>
        <p:txBody>
          <a:bodyPr/>
          <a:lstStyle/>
          <a:p>
            <a:r>
              <a:rPr lang="en-US" altLang="ja-JP" b="1" dirty="0">
                <a:ln w="0">
                  <a:solidFill>
                    <a:schemeClr val="bg1">
                      <a:alpha val="90000"/>
                    </a:schemeClr>
                  </a:solidFill>
                </a:ln>
              </a:rPr>
              <a:t>Revenue and Expense</a:t>
            </a:r>
          </a:p>
        </p:txBody>
      </p:sp>
      <p:sp>
        <p:nvSpPr>
          <p:cNvPr id="3" name="テキスト プレースホルダー 2">
            <a:extLst>
              <a:ext uri="{FF2B5EF4-FFF2-40B4-BE49-F238E27FC236}">
                <a16:creationId xmlns:a16="http://schemas.microsoft.com/office/drawing/2014/main" id="{B4E00548-61E5-440D-B183-20A53772038E}"/>
              </a:ext>
            </a:extLst>
          </p:cNvPr>
          <p:cNvSpPr>
            <a:spLocks noGrp="1"/>
          </p:cNvSpPr>
          <p:nvPr>
            <p:ph type="body" idx="1"/>
          </p:nvPr>
        </p:nvSpPr>
        <p:spPr/>
        <p:txBody>
          <a:bodyPr/>
          <a:lstStyle/>
          <a:p>
            <a:r>
              <a:rPr lang="ja-JP" altLang="en-US" dirty="0"/>
              <a:t>収益計画</a:t>
            </a:r>
            <a:endParaRPr lang="en-US" altLang="ja-JP" dirty="0"/>
          </a:p>
        </p:txBody>
      </p:sp>
    </p:spTree>
    <p:extLst>
      <p:ext uri="{BB962C8B-B14F-4D97-AF65-F5344CB8AC3E}">
        <p14:creationId xmlns:p14="http://schemas.microsoft.com/office/powerpoint/2010/main" val="9625834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AB560-28DB-4C12-A6D9-807BBB759CDC}"/>
              </a:ext>
            </a:extLst>
          </p:cNvPr>
          <p:cNvSpPr>
            <a:spLocks noGrp="1"/>
          </p:cNvSpPr>
          <p:nvPr>
            <p:ph type="title"/>
          </p:nvPr>
        </p:nvSpPr>
        <p:spPr/>
        <p:txBody>
          <a:bodyPr/>
          <a:lstStyle/>
          <a:p>
            <a:r>
              <a:rPr lang="en-US" altLang="ja-JP" dirty="0"/>
              <a:t>Revenue and Expense</a:t>
            </a:r>
            <a:endParaRPr kumimoji="1" lang="ja-JP" altLang="en-US" dirty="0"/>
          </a:p>
        </p:txBody>
      </p:sp>
      <p:sp>
        <p:nvSpPr>
          <p:cNvPr id="3" name="テキスト ボックス 2">
            <a:extLst>
              <a:ext uri="{FF2B5EF4-FFF2-40B4-BE49-F238E27FC236}">
                <a16:creationId xmlns:a16="http://schemas.microsoft.com/office/drawing/2014/main" id="{1CCE447D-14C1-4FBE-BF4E-667F408A7BB3}"/>
              </a:ext>
            </a:extLst>
          </p:cNvPr>
          <p:cNvSpPr txBox="1"/>
          <p:nvPr/>
        </p:nvSpPr>
        <p:spPr>
          <a:xfrm>
            <a:off x="1261872" y="1691322"/>
            <a:ext cx="9668256" cy="4904285"/>
          </a:xfrm>
          <a:prstGeom prst="rect">
            <a:avLst/>
          </a:prstGeom>
          <a:solidFill>
            <a:schemeClr val="tx2">
              <a:alpha val="50000"/>
            </a:schemeClr>
          </a:solidFill>
        </p:spPr>
        <p:txBody>
          <a:bodyPr wrap="none" rtlCol="0" anchor="ctr">
            <a:normAutofit/>
          </a:bodyPr>
          <a:lstStyle/>
          <a:p>
            <a:pPr algn="ctr"/>
            <a:r>
              <a:rPr kumimoji="1" lang="ja-JP" altLang="en-US" sz="11500" dirty="0">
                <a:solidFill>
                  <a:schemeClr val="bg1"/>
                </a:solidFill>
              </a:rPr>
              <a:t>事業収益計画</a:t>
            </a:r>
          </a:p>
        </p:txBody>
      </p:sp>
    </p:spTree>
    <p:extLst>
      <p:ext uri="{BB962C8B-B14F-4D97-AF65-F5344CB8AC3E}">
        <p14:creationId xmlns:p14="http://schemas.microsoft.com/office/powerpoint/2010/main" val="102966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AB560-28DB-4C12-A6D9-807BBB759CDC}"/>
              </a:ext>
            </a:extLst>
          </p:cNvPr>
          <p:cNvSpPr>
            <a:spLocks noGrp="1"/>
          </p:cNvSpPr>
          <p:nvPr>
            <p:ph type="title"/>
          </p:nvPr>
        </p:nvSpPr>
        <p:spPr/>
        <p:txBody>
          <a:bodyPr/>
          <a:lstStyle/>
          <a:p>
            <a:r>
              <a:rPr lang="en-US" altLang="ja-JP" dirty="0"/>
              <a:t>Revenue and Expense</a:t>
            </a:r>
            <a:endParaRPr kumimoji="1" lang="ja-JP" altLang="en-US" dirty="0"/>
          </a:p>
        </p:txBody>
      </p:sp>
      <p:sp>
        <p:nvSpPr>
          <p:cNvPr id="3" name="テキスト ボックス 2">
            <a:extLst>
              <a:ext uri="{FF2B5EF4-FFF2-40B4-BE49-F238E27FC236}">
                <a16:creationId xmlns:a16="http://schemas.microsoft.com/office/drawing/2014/main" id="{1CCE447D-14C1-4FBE-BF4E-667F408A7BB3}"/>
              </a:ext>
            </a:extLst>
          </p:cNvPr>
          <p:cNvSpPr txBox="1"/>
          <p:nvPr/>
        </p:nvSpPr>
        <p:spPr>
          <a:xfrm>
            <a:off x="1261872" y="1691322"/>
            <a:ext cx="9668256" cy="4904285"/>
          </a:xfrm>
          <a:prstGeom prst="rect">
            <a:avLst/>
          </a:prstGeom>
          <a:solidFill>
            <a:schemeClr val="tx2">
              <a:alpha val="50000"/>
            </a:schemeClr>
          </a:solidFill>
        </p:spPr>
        <p:txBody>
          <a:bodyPr wrap="none" rtlCol="0" anchor="ctr">
            <a:normAutofit/>
          </a:bodyPr>
          <a:lstStyle/>
          <a:p>
            <a:pPr algn="ctr"/>
            <a:r>
              <a:rPr kumimoji="1" lang="ja-JP" altLang="en-US" sz="11500" dirty="0">
                <a:solidFill>
                  <a:schemeClr val="bg1"/>
                </a:solidFill>
              </a:rPr>
              <a:t>未確定</a:t>
            </a:r>
          </a:p>
        </p:txBody>
      </p:sp>
    </p:spTree>
    <p:extLst>
      <p:ext uri="{BB962C8B-B14F-4D97-AF65-F5344CB8AC3E}">
        <p14:creationId xmlns:p14="http://schemas.microsoft.com/office/powerpoint/2010/main" val="1709586065"/>
      </p:ext>
    </p:extLst>
  </p:cSld>
  <p:clrMapOvr>
    <a:masterClrMapping/>
  </p:clrMapOvr>
  <p:transition spd="slow">
    <p:push dir="u"/>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AB560-28DB-4C12-A6D9-807BBB759CDC}"/>
              </a:ext>
            </a:extLst>
          </p:cNvPr>
          <p:cNvSpPr>
            <a:spLocks noGrp="1"/>
          </p:cNvSpPr>
          <p:nvPr>
            <p:ph type="title"/>
          </p:nvPr>
        </p:nvSpPr>
        <p:spPr/>
        <p:txBody>
          <a:bodyPr/>
          <a:lstStyle/>
          <a:p>
            <a:r>
              <a:rPr lang="en-US" altLang="ja-JP" dirty="0"/>
              <a:t>Revenue and Expense</a:t>
            </a:r>
            <a:endParaRPr kumimoji="1" lang="ja-JP" altLang="en-US" dirty="0"/>
          </a:p>
        </p:txBody>
      </p:sp>
      <p:sp>
        <p:nvSpPr>
          <p:cNvPr id="3" name="テキスト ボックス 2">
            <a:extLst>
              <a:ext uri="{FF2B5EF4-FFF2-40B4-BE49-F238E27FC236}">
                <a16:creationId xmlns:a16="http://schemas.microsoft.com/office/drawing/2014/main" id="{1CCE447D-14C1-4FBE-BF4E-667F408A7BB3}"/>
              </a:ext>
            </a:extLst>
          </p:cNvPr>
          <p:cNvSpPr txBox="1"/>
          <p:nvPr/>
        </p:nvSpPr>
        <p:spPr>
          <a:xfrm>
            <a:off x="1261872" y="1691322"/>
            <a:ext cx="9668256" cy="4904285"/>
          </a:xfrm>
          <a:prstGeom prst="rect">
            <a:avLst/>
          </a:prstGeom>
          <a:solidFill>
            <a:schemeClr val="tx2">
              <a:alpha val="50000"/>
            </a:schemeClr>
          </a:solidFill>
        </p:spPr>
        <p:txBody>
          <a:bodyPr wrap="none" rtlCol="0" anchor="ctr">
            <a:normAutofit/>
          </a:bodyPr>
          <a:lstStyle/>
          <a:p>
            <a:pPr marL="1143000" indent="-1143000">
              <a:buFont typeface="Arial" panose="020B0604020202020204" pitchFamily="34" charset="0"/>
              <a:buChar char="•"/>
            </a:pPr>
            <a:r>
              <a:rPr kumimoji="1" lang="ja-JP" altLang="en-US" sz="7200" dirty="0">
                <a:solidFill>
                  <a:schemeClr val="bg1"/>
                </a:solidFill>
              </a:rPr>
              <a:t>遺骨加工費用</a:t>
            </a:r>
            <a:endParaRPr kumimoji="1" lang="en-US" altLang="ja-JP" sz="7200" dirty="0">
              <a:solidFill>
                <a:schemeClr val="bg1"/>
              </a:solidFill>
            </a:endParaRPr>
          </a:p>
          <a:p>
            <a:pPr marL="1143000" indent="-1143000">
              <a:buFont typeface="Arial" panose="020B0604020202020204" pitchFamily="34" charset="0"/>
              <a:buChar char="•"/>
            </a:pPr>
            <a:r>
              <a:rPr kumimoji="1" lang="ja-JP" altLang="en-US" sz="7200" dirty="0">
                <a:solidFill>
                  <a:schemeClr val="bg1"/>
                </a:solidFill>
              </a:rPr>
              <a:t>遺骨保管費用</a:t>
            </a:r>
            <a:endParaRPr kumimoji="1" lang="en-US" altLang="ja-JP" sz="7200" dirty="0">
              <a:solidFill>
                <a:schemeClr val="bg1"/>
              </a:solidFill>
            </a:endParaRPr>
          </a:p>
          <a:p>
            <a:pPr marL="1143000" indent="-1143000">
              <a:buFont typeface="Arial" panose="020B0604020202020204" pitchFamily="34" charset="0"/>
              <a:buChar char="•"/>
            </a:pPr>
            <a:r>
              <a:rPr kumimoji="1" lang="ja-JP" altLang="en-US" sz="7200" dirty="0">
                <a:solidFill>
                  <a:schemeClr val="bg1"/>
                </a:solidFill>
              </a:rPr>
              <a:t>（遺骨の散骨費用）</a:t>
            </a:r>
            <a:endParaRPr kumimoji="1" lang="en-US" altLang="ja-JP" sz="7200" dirty="0">
              <a:solidFill>
                <a:schemeClr val="bg1"/>
              </a:solidFill>
            </a:endParaRPr>
          </a:p>
          <a:p>
            <a:pPr marL="1143000" indent="-1143000">
              <a:buFont typeface="Arial" panose="020B0604020202020204" pitchFamily="34" charset="0"/>
              <a:buChar char="•"/>
            </a:pPr>
            <a:r>
              <a:rPr kumimoji="1" lang="ja-JP" altLang="en-US" sz="7200" dirty="0">
                <a:solidFill>
                  <a:schemeClr val="bg1"/>
                </a:solidFill>
              </a:rPr>
              <a:t>人工流れ星関連費用</a:t>
            </a:r>
          </a:p>
        </p:txBody>
      </p:sp>
    </p:spTree>
    <p:extLst>
      <p:ext uri="{BB962C8B-B14F-4D97-AF65-F5344CB8AC3E}">
        <p14:creationId xmlns:p14="http://schemas.microsoft.com/office/powerpoint/2010/main" val="1020084952"/>
      </p:ext>
    </p:extLst>
  </p:cSld>
  <p:clrMapOvr>
    <a:masterClrMapping/>
  </p:clrMapOvr>
  <p:transition spd="med">
    <p:pull/>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AB560-28DB-4C12-A6D9-807BBB759CDC}"/>
              </a:ext>
            </a:extLst>
          </p:cNvPr>
          <p:cNvSpPr>
            <a:spLocks noGrp="1"/>
          </p:cNvSpPr>
          <p:nvPr>
            <p:ph type="title"/>
          </p:nvPr>
        </p:nvSpPr>
        <p:spPr/>
        <p:txBody>
          <a:bodyPr/>
          <a:lstStyle/>
          <a:p>
            <a:r>
              <a:rPr lang="en-US" altLang="ja-JP" dirty="0"/>
              <a:t>Revenue and Expense</a:t>
            </a:r>
            <a:endParaRPr kumimoji="1" lang="ja-JP" altLang="en-US" dirty="0"/>
          </a:p>
        </p:txBody>
      </p:sp>
      <p:sp>
        <p:nvSpPr>
          <p:cNvPr id="3" name="テキスト ボックス 2">
            <a:extLst>
              <a:ext uri="{FF2B5EF4-FFF2-40B4-BE49-F238E27FC236}">
                <a16:creationId xmlns:a16="http://schemas.microsoft.com/office/drawing/2014/main" id="{1CCE447D-14C1-4FBE-BF4E-667F408A7BB3}"/>
              </a:ext>
            </a:extLst>
          </p:cNvPr>
          <p:cNvSpPr txBox="1"/>
          <p:nvPr/>
        </p:nvSpPr>
        <p:spPr>
          <a:xfrm>
            <a:off x="1261872" y="1691322"/>
            <a:ext cx="9668256" cy="4904285"/>
          </a:xfrm>
          <a:prstGeom prst="rect">
            <a:avLst/>
          </a:prstGeom>
          <a:solidFill>
            <a:schemeClr val="tx2">
              <a:alpha val="50000"/>
            </a:schemeClr>
          </a:solidFill>
        </p:spPr>
        <p:txBody>
          <a:bodyPr wrap="none" rtlCol="0" anchor="ctr">
            <a:normAutofit/>
          </a:bodyPr>
          <a:lstStyle/>
          <a:p>
            <a:pPr marL="1143000" indent="-1143000">
              <a:buFont typeface="Arial" panose="020B0604020202020204" pitchFamily="34" charset="0"/>
              <a:buChar char="•"/>
            </a:pPr>
            <a:r>
              <a:rPr kumimoji="1" lang="ja-JP" altLang="en-US" sz="5400" dirty="0">
                <a:solidFill>
                  <a:schemeClr val="bg1"/>
                </a:solidFill>
              </a:rPr>
              <a:t>一度の打ち上げで</a:t>
            </a:r>
            <a:r>
              <a:rPr kumimoji="1" lang="en-US" altLang="ja-JP" sz="5400" dirty="0">
                <a:solidFill>
                  <a:schemeClr val="bg1"/>
                </a:solidFill>
              </a:rPr>
              <a:t>2000</a:t>
            </a:r>
            <a:r>
              <a:rPr kumimoji="1" lang="ja-JP" altLang="en-US" sz="4400" dirty="0">
                <a:solidFill>
                  <a:schemeClr val="bg1"/>
                </a:solidFill>
              </a:rPr>
              <a:t>柱</a:t>
            </a:r>
            <a:endParaRPr kumimoji="1" lang="en-US" altLang="ja-JP" sz="5400" dirty="0">
              <a:solidFill>
                <a:schemeClr val="bg1"/>
              </a:solidFill>
            </a:endParaRPr>
          </a:p>
          <a:p>
            <a:pPr marL="1143000" indent="-1143000">
              <a:buFont typeface="Arial" panose="020B0604020202020204" pitchFamily="34" charset="0"/>
              <a:buChar char="•"/>
            </a:pPr>
            <a:r>
              <a:rPr kumimoji="1" lang="ja-JP" altLang="en-US" sz="4400" dirty="0">
                <a:solidFill>
                  <a:schemeClr val="bg1"/>
                </a:solidFill>
              </a:rPr>
              <a:t>一人あたりの打ち上げ費用</a:t>
            </a:r>
            <a:r>
              <a:rPr kumimoji="1" lang="en-US" altLang="ja-JP" sz="4400" dirty="0">
                <a:solidFill>
                  <a:schemeClr val="bg1"/>
                </a:solidFill>
              </a:rPr>
              <a:t>15</a:t>
            </a:r>
            <a:r>
              <a:rPr kumimoji="1" lang="ja-JP" altLang="en-US" sz="3600" dirty="0">
                <a:solidFill>
                  <a:schemeClr val="bg1"/>
                </a:solidFill>
              </a:rPr>
              <a:t>万円</a:t>
            </a:r>
            <a:endParaRPr kumimoji="1" lang="en-US" altLang="ja-JP" sz="3600" dirty="0">
              <a:solidFill>
                <a:schemeClr val="bg1"/>
              </a:solidFill>
            </a:endParaRPr>
          </a:p>
          <a:p>
            <a:pPr marL="1143000" indent="-1143000">
              <a:buFont typeface="Arial" panose="020B0604020202020204" pitchFamily="34" charset="0"/>
              <a:buChar char="•"/>
            </a:pPr>
            <a:r>
              <a:rPr kumimoji="1" lang="en-US" altLang="ja-JP" sz="4400" dirty="0">
                <a:solidFill>
                  <a:schemeClr val="bg1"/>
                </a:solidFill>
              </a:rPr>
              <a:t>+</a:t>
            </a:r>
            <a:r>
              <a:rPr kumimoji="1" lang="ja-JP" altLang="en-US" sz="4400" dirty="0">
                <a:solidFill>
                  <a:schemeClr val="bg1"/>
                </a:solidFill>
              </a:rPr>
              <a:t>遺骨加工費（散骨費用込み）</a:t>
            </a:r>
            <a:endParaRPr kumimoji="1" lang="en-US" altLang="ja-JP" sz="4400" dirty="0">
              <a:solidFill>
                <a:schemeClr val="bg1"/>
              </a:solidFill>
            </a:endParaRPr>
          </a:p>
          <a:p>
            <a:pPr marL="1143000" indent="-1143000">
              <a:buFont typeface="Arial" panose="020B0604020202020204" pitchFamily="34" charset="0"/>
              <a:buChar char="•"/>
            </a:pPr>
            <a:r>
              <a:rPr kumimoji="1" lang="en-US" altLang="ja-JP" sz="4400" dirty="0">
                <a:solidFill>
                  <a:schemeClr val="bg1"/>
                </a:solidFill>
              </a:rPr>
              <a:t>+</a:t>
            </a:r>
            <a:r>
              <a:rPr kumimoji="1" lang="ja-JP" altLang="en-US" sz="4400" dirty="0">
                <a:solidFill>
                  <a:schemeClr val="bg1"/>
                </a:solidFill>
              </a:rPr>
              <a:t>利益</a:t>
            </a:r>
          </a:p>
        </p:txBody>
      </p:sp>
    </p:spTree>
    <p:extLst>
      <p:ext uri="{BB962C8B-B14F-4D97-AF65-F5344CB8AC3E}">
        <p14:creationId xmlns:p14="http://schemas.microsoft.com/office/powerpoint/2010/main" val="785654055"/>
      </p:ext>
    </p:extLst>
  </p:cSld>
  <p:clrMapOvr>
    <a:masterClrMapping/>
  </p:clrMapOvr>
  <p:transition spd="slow">
    <p:cove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a:xfrm>
            <a:off x="1261872" y="262393"/>
            <a:ext cx="9692640" cy="1428929"/>
          </a:xfrm>
        </p:spPr>
        <p:txBody>
          <a:bodyPr/>
          <a:lstStyle/>
          <a:p>
            <a:r>
              <a:rPr lang="en-US" altLang="ja-JP" dirty="0"/>
              <a:t>Agenda</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8595360" cy="4351337"/>
          </a:xfrm>
          <a:solidFill>
            <a:schemeClr val="tx1">
              <a:lumMod val="50000"/>
              <a:lumOff val="50000"/>
              <a:alpha val="50000"/>
            </a:schemeClr>
          </a:solidFill>
        </p:spPr>
        <p:txBody>
          <a:bodyPr vert="horz">
            <a:normAutofit/>
          </a:bodyPr>
          <a:lstStyle/>
          <a:p>
            <a:pPr>
              <a:buFont typeface="Wingdings" panose="05000000000000000000" pitchFamily="2" charset="2"/>
              <a:buChar char="l"/>
            </a:pPr>
            <a:r>
              <a:rPr lang="ja-JP" altLang="en-US" sz="2400" dirty="0">
                <a:ln w="0">
                  <a:noFill/>
                </a:ln>
                <a:solidFill>
                  <a:schemeClr val="bg1"/>
                </a:solidFill>
              </a:rPr>
              <a:t>ニーズ </a:t>
            </a:r>
            <a:r>
              <a:rPr lang="en-US" altLang="ja-JP" sz="1400" dirty="0">
                <a:ln w="0">
                  <a:noFill/>
                </a:ln>
                <a:solidFill>
                  <a:schemeClr val="bg1"/>
                </a:solidFill>
              </a:rPr>
              <a:t>Needs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対象顧客 </a:t>
            </a:r>
            <a:r>
              <a:rPr kumimoji="1" lang="en-US" altLang="ja-JP" sz="1400" dirty="0">
                <a:ln w="0">
                  <a:noFill/>
                </a:ln>
                <a:solidFill>
                  <a:schemeClr val="bg1"/>
                </a:solidFill>
              </a:rPr>
              <a:t>Customers</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課題の解決方法 </a:t>
            </a:r>
            <a:r>
              <a:rPr lang="en-US" altLang="ja-JP" sz="1400" dirty="0">
                <a:ln w="0">
                  <a:noFill/>
                </a:ln>
                <a:solidFill>
                  <a:schemeClr val="bg1"/>
                </a:solidFill>
              </a:rPr>
              <a:t>Solution</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リソース </a:t>
            </a:r>
            <a:r>
              <a:rPr lang="en-US" altLang="ja-JP" sz="1400" dirty="0">
                <a:ln w="0">
                  <a:noFill/>
                </a:ln>
                <a:solidFill>
                  <a:schemeClr val="bg1"/>
                </a:solidFill>
              </a:rPr>
              <a:t>Resources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ソリューションの内容と特徴 </a:t>
            </a:r>
            <a:r>
              <a:rPr kumimoji="1" lang="en-US" altLang="ja-JP" sz="1400" dirty="0">
                <a:ln w="0">
                  <a:noFill/>
                </a:ln>
                <a:solidFill>
                  <a:schemeClr val="bg1"/>
                </a:solidFill>
              </a:rPr>
              <a:t>Content and Features of Solution</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顧客にとっての新規性と価値 </a:t>
            </a:r>
            <a:r>
              <a:rPr lang="en-US" altLang="ja-JP" sz="1400" dirty="0">
                <a:ln w="0">
                  <a:noFill/>
                </a:ln>
                <a:solidFill>
                  <a:schemeClr val="bg1"/>
                </a:solidFill>
              </a:rPr>
              <a:t>Novelty and Value for Customers</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マーケティング </a:t>
            </a:r>
            <a:r>
              <a:rPr lang="en-US" altLang="ja-JP" sz="1400" dirty="0">
                <a:ln w="0">
                  <a:noFill/>
                </a:ln>
                <a:solidFill>
                  <a:schemeClr val="bg1"/>
                </a:solidFill>
              </a:rPr>
              <a:t>Marketing</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事業収支計画 </a:t>
            </a:r>
            <a:r>
              <a:rPr kumimoji="1" lang="en-US" altLang="ja-JP" sz="1400" dirty="0">
                <a:ln w="0">
                  <a:noFill/>
                </a:ln>
                <a:solidFill>
                  <a:schemeClr val="bg1"/>
                </a:solidFill>
              </a:rPr>
              <a:t>Revenue and Expense</a:t>
            </a:r>
            <a:endParaRPr kumimoji="1" lang="en-US" altLang="ja-JP" sz="2400" dirty="0">
              <a:ln w="0">
                <a:noFill/>
              </a:ln>
              <a:solidFill>
                <a:schemeClr val="bg1"/>
              </a:solidFill>
            </a:endParaRPr>
          </a:p>
        </p:txBody>
      </p:sp>
    </p:spTree>
    <p:extLst>
      <p:ext uri="{BB962C8B-B14F-4D97-AF65-F5344CB8AC3E}">
        <p14:creationId xmlns:p14="http://schemas.microsoft.com/office/powerpoint/2010/main" val="1303429932"/>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a:xfrm>
            <a:off x="1261872" y="262393"/>
            <a:ext cx="9692640" cy="1428929"/>
          </a:xfrm>
        </p:spPr>
        <p:txBody>
          <a:bodyPr/>
          <a:lstStyle/>
          <a:p>
            <a:r>
              <a:rPr lang="en-US" altLang="ja-JP" dirty="0"/>
              <a:t>Agenda</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5369837" cy="4351337"/>
          </a:xfrm>
          <a:solidFill>
            <a:schemeClr val="tx1">
              <a:lumMod val="50000"/>
              <a:lumOff val="50000"/>
              <a:alpha val="50000"/>
            </a:schemeClr>
          </a:solidFill>
        </p:spPr>
        <p:txBody>
          <a:bodyPr vert="horz">
            <a:normAutofit fontScale="92500" lnSpcReduction="10000"/>
          </a:bodyPr>
          <a:lstStyle/>
          <a:p>
            <a:pPr>
              <a:buFont typeface="Wingdings" panose="05000000000000000000" pitchFamily="2" charset="2"/>
              <a:buChar char="l"/>
            </a:pPr>
            <a:r>
              <a:rPr lang="ja-JP" altLang="en-US" sz="2400" dirty="0">
                <a:ln w="0">
                  <a:noFill/>
                </a:ln>
                <a:solidFill>
                  <a:schemeClr val="bg1"/>
                </a:solidFill>
              </a:rPr>
              <a:t>ニーズ </a:t>
            </a:r>
            <a:r>
              <a:rPr lang="en-US" altLang="ja-JP" sz="1400" dirty="0">
                <a:ln w="0">
                  <a:noFill/>
                </a:ln>
                <a:solidFill>
                  <a:schemeClr val="bg1"/>
                </a:solidFill>
              </a:rPr>
              <a:t>Needs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対象顧客 </a:t>
            </a:r>
            <a:r>
              <a:rPr kumimoji="1" lang="en-US" altLang="ja-JP" sz="1400" dirty="0">
                <a:ln w="0">
                  <a:noFill/>
                </a:ln>
                <a:solidFill>
                  <a:schemeClr val="bg1"/>
                </a:solidFill>
              </a:rPr>
              <a:t>Customers</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課題の解決方法 </a:t>
            </a:r>
            <a:r>
              <a:rPr lang="en-US" altLang="ja-JP" sz="1400" dirty="0">
                <a:ln w="0">
                  <a:noFill/>
                </a:ln>
                <a:solidFill>
                  <a:schemeClr val="bg1"/>
                </a:solidFill>
              </a:rPr>
              <a:t>Solution</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リソース </a:t>
            </a:r>
            <a:r>
              <a:rPr lang="en-US" altLang="ja-JP" sz="1400" dirty="0">
                <a:ln w="0">
                  <a:noFill/>
                </a:ln>
                <a:solidFill>
                  <a:schemeClr val="bg1"/>
                </a:solidFill>
              </a:rPr>
              <a:t>Resources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ソリューションの内容と特徴 </a:t>
            </a:r>
            <a:r>
              <a:rPr kumimoji="1" lang="en-US" altLang="ja-JP" sz="1400" dirty="0">
                <a:ln w="0">
                  <a:noFill/>
                </a:ln>
                <a:solidFill>
                  <a:schemeClr val="bg1"/>
                </a:solidFill>
              </a:rPr>
              <a:t>Content and Features of Solution</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顧客にとっての新規性と価値 </a:t>
            </a:r>
            <a:r>
              <a:rPr lang="en-US" altLang="ja-JP" sz="1400" dirty="0">
                <a:ln w="0">
                  <a:noFill/>
                </a:ln>
                <a:solidFill>
                  <a:schemeClr val="bg1"/>
                </a:solidFill>
              </a:rPr>
              <a:t>Novelty and Value for Customers</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マーケティング </a:t>
            </a:r>
            <a:r>
              <a:rPr lang="en-US" altLang="ja-JP" sz="1400" dirty="0">
                <a:ln w="0">
                  <a:noFill/>
                </a:ln>
                <a:solidFill>
                  <a:schemeClr val="bg1"/>
                </a:solidFill>
              </a:rPr>
              <a:t>Marketing</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事業収支計画 </a:t>
            </a:r>
            <a:r>
              <a:rPr kumimoji="1" lang="en-US" altLang="ja-JP" sz="1400" dirty="0">
                <a:ln w="0">
                  <a:noFill/>
                </a:ln>
                <a:solidFill>
                  <a:schemeClr val="bg1"/>
                </a:solidFill>
              </a:rPr>
              <a:t>Revenue and Expense</a:t>
            </a:r>
            <a:endParaRPr kumimoji="1" lang="en-US" altLang="ja-JP" sz="2400" dirty="0">
              <a:ln w="0">
                <a:noFill/>
              </a:ln>
              <a:solidFill>
                <a:schemeClr val="bg1"/>
              </a:solidFill>
            </a:endParaRPr>
          </a:p>
        </p:txBody>
      </p:sp>
      <p:sp>
        <p:nvSpPr>
          <p:cNvPr id="4" name="テキスト ボックス 3">
            <a:extLst>
              <a:ext uri="{FF2B5EF4-FFF2-40B4-BE49-F238E27FC236}">
                <a16:creationId xmlns:a16="http://schemas.microsoft.com/office/drawing/2014/main" id="{A330B4B1-339D-43A2-8842-569F4B329404}"/>
              </a:ext>
            </a:extLst>
          </p:cNvPr>
          <p:cNvSpPr txBox="1"/>
          <p:nvPr/>
        </p:nvSpPr>
        <p:spPr>
          <a:xfrm>
            <a:off x="7073462" y="1828800"/>
            <a:ext cx="3058509" cy="4351337"/>
          </a:xfrm>
          <a:prstGeom prst="rect">
            <a:avLst/>
          </a:prstGeom>
          <a:solidFill>
            <a:schemeClr val="tx2">
              <a:alpha val="50000"/>
            </a:schemeClr>
          </a:solidFill>
        </p:spPr>
        <p:txBody>
          <a:bodyPr vert="eaVert" wrap="square" rtlCol="0" anchor="ctr">
            <a:normAutofit/>
          </a:bodyPr>
          <a:lstStyle/>
          <a:p>
            <a:pPr algn="ctr"/>
            <a:r>
              <a:rPr kumimoji="1" lang="ja-JP" altLang="en-US" sz="6000" dirty="0">
                <a:solidFill>
                  <a:schemeClr val="bg1"/>
                </a:solidFill>
              </a:rPr>
              <a:t>ビジネス計画</a:t>
            </a:r>
          </a:p>
        </p:txBody>
      </p:sp>
    </p:spTree>
    <p:extLst>
      <p:ext uri="{BB962C8B-B14F-4D97-AF65-F5344CB8AC3E}">
        <p14:creationId xmlns:p14="http://schemas.microsoft.com/office/powerpoint/2010/main" val="291949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DF088-44F4-42E5-824D-A181728B35FC}"/>
              </a:ext>
            </a:extLst>
          </p:cNvPr>
          <p:cNvSpPr>
            <a:spLocks noGrp="1"/>
          </p:cNvSpPr>
          <p:nvPr>
            <p:ph type="title"/>
          </p:nvPr>
        </p:nvSpPr>
        <p:spPr>
          <a:ln>
            <a:noFill/>
          </a:ln>
        </p:spPr>
        <p:txBody>
          <a:bodyPr/>
          <a:lstStyle/>
          <a:p>
            <a:r>
              <a:rPr lang="ja-JP" altLang="en-US" b="1" dirty="0">
                <a:ln w="0">
                  <a:solidFill>
                    <a:schemeClr val="bg1">
                      <a:alpha val="90000"/>
                    </a:schemeClr>
                  </a:solidFill>
                </a:ln>
                <a:solidFill>
                  <a:schemeClr val="bg1"/>
                </a:solidFill>
              </a:rPr>
              <a:t>ビジネス計画</a:t>
            </a:r>
            <a:endParaRPr lang="en-US" altLang="ja-JP" b="1" dirty="0">
              <a:ln w="0">
                <a:solidFill>
                  <a:schemeClr val="bg1">
                    <a:alpha val="90000"/>
                  </a:schemeClr>
                </a:solidFill>
              </a:ln>
              <a:solidFill>
                <a:schemeClr val="bg1"/>
              </a:solidFill>
            </a:endParaRPr>
          </a:p>
        </p:txBody>
      </p:sp>
      <p:sp>
        <p:nvSpPr>
          <p:cNvPr id="3" name="テキスト プレースホルダー 2">
            <a:extLst>
              <a:ext uri="{FF2B5EF4-FFF2-40B4-BE49-F238E27FC236}">
                <a16:creationId xmlns:a16="http://schemas.microsoft.com/office/drawing/2014/main" id="{B4E00548-61E5-440D-B183-20A53772038E}"/>
              </a:ext>
            </a:extLst>
          </p:cNvPr>
          <p:cNvSpPr>
            <a:spLocks noGrp="1"/>
          </p:cNvSpPr>
          <p:nvPr>
            <p:ph type="body" idx="1"/>
          </p:nvPr>
        </p:nvSpPr>
        <p:spPr/>
        <p:txBody>
          <a:bodyPr/>
          <a:lstStyle/>
          <a:p>
            <a:r>
              <a:rPr lang="ja-JP" altLang="en-US" dirty="0"/>
              <a:t>ビジネス計画</a:t>
            </a:r>
            <a:endParaRPr lang="en-US" altLang="ja-JP" dirty="0"/>
          </a:p>
        </p:txBody>
      </p:sp>
    </p:spTree>
    <p:extLst>
      <p:ext uri="{BB962C8B-B14F-4D97-AF65-F5344CB8AC3E}">
        <p14:creationId xmlns:p14="http://schemas.microsoft.com/office/powerpoint/2010/main" val="347583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AB560-28DB-4C12-A6D9-807BBB759CDC}"/>
              </a:ext>
            </a:extLst>
          </p:cNvPr>
          <p:cNvSpPr>
            <a:spLocks noGrp="1"/>
          </p:cNvSpPr>
          <p:nvPr>
            <p:ph type="title"/>
          </p:nvPr>
        </p:nvSpPr>
        <p:spPr/>
        <p:txBody>
          <a:bodyPr/>
          <a:lstStyle/>
          <a:p>
            <a:r>
              <a:rPr kumimoji="1" lang="ja-JP" altLang="en-US" dirty="0"/>
              <a:t>ビジネス計画</a:t>
            </a:r>
          </a:p>
        </p:txBody>
      </p:sp>
      <p:sp>
        <p:nvSpPr>
          <p:cNvPr id="3" name="テキスト ボックス 2">
            <a:extLst>
              <a:ext uri="{FF2B5EF4-FFF2-40B4-BE49-F238E27FC236}">
                <a16:creationId xmlns:a16="http://schemas.microsoft.com/office/drawing/2014/main" id="{1CCE447D-14C1-4FBE-BF4E-667F408A7BB3}"/>
              </a:ext>
            </a:extLst>
          </p:cNvPr>
          <p:cNvSpPr txBox="1"/>
          <p:nvPr/>
        </p:nvSpPr>
        <p:spPr>
          <a:xfrm>
            <a:off x="1261872" y="1691322"/>
            <a:ext cx="9668256" cy="4904285"/>
          </a:xfrm>
          <a:prstGeom prst="rect">
            <a:avLst/>
          </a:prstGeom>
          <a:solidFill>
            <a:schemeClr val="tx2">
              <a:alpha val="50000"/>
            </a:schemeClr>
          </a:solidFill>
        </p:spPr>
        <p:txBody>
          <a:bodyPr wrap="none" rtlCol="0" anchor="ctr">
            <a:normAutofit/>
          </a:bodyPr>
          <a:lstStyle/>
          <a:p>
            <a:pPr algn="ctr"/>
            <a:r>
              <a:rPr kumimoji="1" lang="ja-JP" altLang="en-US" sz="9600" dirty="0">
                <a:solidFill>
                  <a:schemeClr val="bg1"/>
                </a:solidFill>
              </a:rPr>
              <a:t>先３～５年の計画</a:t>
            </a:r>
          </a:p>
        </p:txBody>
      </p:sp>
    </p:spTree>
    <p:extLst>
      <p:ext uri="{BB962C8B-B14F-4D97-AF65-F5344CB8AC3E}">
        <p14:creationId xmlns:p14="http://schemas.microsoft.com/office/powerpoint/2010/main" val="31067333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AB560-28DB-4C12-A6D9-807BBB759CDC}"/>
              </a:ext>
            </a:extLst>
          </p:cNvPr>
          <p:cNvSpPr>
            <a:spLocks noGrp="1"/>
          </p:cNvSpPr>
          <p:nvPr>
            <p:ph type="title"/>
          </p:nvPr>
        </p:nvSpPr>
        <p:spPr/>
        <p:txBody>
          <a:bodyPr/>
          <a:lstStyle/>
          <a:p>
            <a:r>
              <a:rPr kumimoji="1" lang="ja-JP" altLang="en-US" dirty="0"/>
              <a:t>ビジネス計画</a:t>
            </a:r>
          </a:p>
        </p:txBody>
      </p:sp>
      <p:sp>
        <p:nvSpPr>
          <p:cNvPr id="3" name="テキスト ボックス 2">
            <a:extLst>
              <a:ext uri="{FF2B5EF4-FFF2-40B4-BE49-F238E27FC236}">
                <a16:creationId xmlns:a16="http://schemas.microsoft.com/office/drawing/2014/main" id="{1CCE447D-14C1-4FBE-BF4E-667F408A7BB3}"/>
              </a:ext>
            </a:extLst>
          </p:cNvPr>
          <p:cNvSpPr txBox="1"/>
          <p:nvPr/>
        </p:nvSpPr>
        <p:spPr>
          <a:xfrm>
            <a:off x="1261872" y="1691322"/>
            <a:ext cx="9668256" cy="4904285"/>
          </a:xfrm>
          <a:prstGeom prst="rect">
            <a:avLst/>
          </a:prstGeom>
          <a:solidFill>
            <a:schemeClr val="tx2">
              <a:alpha val="50000"/>
            </a:schemeClr>
          </a:solidFill>
        </p:spPr>
        <p:txBody>
          <a:bodyPr wrap="none" rtlCol="0" anchor="ctr">
            <a:normAutofit/>
          </a:bodyPr>
          <a:lstStyle/>
          <a:p>
            <a:pPr algn="ctr"/>
            <a:r>
              <a:rPr kumimoji="1" lang="ja-JP" altLang="en-US" sz="9600" dirty="0">
                <a:solidFill>
                  <a:schemeClr val="bg1"/>
                </a:solidFill>
              </a:rPr>
              <a:t>未定</a:t>
            </a:r>
          </a:p>
        </p:txBody>
      </p:sp>
    </p:spTree>
    <p:extLst>
      <p:ext uri="{BB962C8B-B14F-4D97-AF65-F5344CB8AC3E}">
        <p14:creationId xmlns:p14="http://schemas.microsoft.com/office/powerpoint/2010/main" val="90011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8800" dirty="0">
                <a:solidFill>
                  <a:schemeClr val="bg1"/>
                </a:solidFill>
              </a:rPr>
              <a:t>準備してますか？</a:t>
            </a:r>
          </a:p>
        </p:txBody>
      </p:sp>
      <p:sp>
        <p:nvSpPr>
          <p:cNvPr id="8" name="正方形/長方形 7">
            <a:extLst>
              <a:ext uri="{FF2B5EF4-FFF2-40B4-BE49-F238E27FC236}">
                <a16:creationId xmlns:a16="http://schemas.microsoft.com/office/drawing/2014/main" id="{DEA11D55-B77B-4EC4-9B8F-7DCA2C4CFDA1}"/>
              </a:ext>
            </a:extLst>
          </p:cNvPr>
          <p:cNvSpPr/>
          <p:nvPr/>
        </p:nvSpPr>
        <p:spPr>
          <a:xfrm>
            <a:off x="4829175" y="6490654"/>
            <a:ext cx="7591425" cy="369332"/>
          </a:xfrm>
          <a:prstGeom prst="rect">
            <a:avLst/>
          </a:prstGeom>
        </p:spPr>
        <p:txBody>
          <a:bodyPr wrap="square">
            <a:spAutoFit/>
          </a:bodyPr>
          <a:lstStyle/>
          <a:p>
            <a:r>
              <a:rPr lang="ja-JP" altLang="en-US" dirty="0">
                <a:solidFill>
                  <a:schemeClr val="bg1"/>
                </a:solidFill>
              </a:rPr>
              <a:t>www8.cao.go.jp/kourei/whitepaper/w-2016/html/zenbun/s1_1_1.html</a:t>
            </a:r>
          </a:p>
        </p:txBody>
      </p:sp>
      <p:sp>
        <p:nvSpPr>
          <p:cNvPr id="4" name="テキスト ボックス 3">
            <a:extLst>
              <a:ext uri="{FF2B5EF4-FFF2-40B4-BE49-F238E27FC236}">
                <a16:creationId xmlns:a16="http://schemas.microsoft.com/office/drawing/2014/main" id="{D6D505C2-02DE-4F3E-9F4E-7DAA72586773}"/>
              </a:ext>
            </a:extLst>
          </p:cNvPr>
          <p:cNvSpPr txBox="1"/>
          <p:nvPr/>
        </p:nvSpPr>
        <p:spPr>
          <a:xfrm>
            <a:off x="8440579" y="6312298"/>
            <a:ext cx="1789272" cy="276999"/>
          </a:xfrm>
          <a:prstGeom prst="rect">
            <a:avLst/>
          </a:prstGeom>
          <a:solidFill>
            <a:schemeClr val="tx2">
              <a:alpha val="50000"/>
            </a:schemeClr>
          </a:solidFill>
        </p:spPr>
        <p:txBody>
          <a:bodyPr wrap="none" rtlCol="0">
            <a:spAutoFit/>
          </a:bodyPr>
          <a:lstStyle/>
          <a:p>
            <a:pPr algn="l"/>
            <a:r>
              <a:rPr kumimoji="1" lang="ja-JP" altLang="en-US" sz="1200" dirty="0">
                <a:solidFill>
                  <a:schemeClr val="bg1"/>
                </a:solidFill>
              </a:rPr>
              <a:t>現役世代</a:t>
            </a:r>
            <a:r>
              <a:rPr kumimoji="1" lang="en-US" altLang="ja-JP" sz="1200" dirty="0">
                <a:solidFill>
                  <a:schemeClr val="bg1"/>
                </a:solidFill>
              </a:rPr>
              <a:t>(15~64</a:t>
            </a:r>
            <a:r>
              <a:rPr kumimoji="1" lang="ja-JP" altLang="en-US" sz="1200" dirty="0">
                <a:solidFill>
                  <a:schemeClr val="bg1"/>
                </a:solidFill>
              </a:rPr>
              <a:t>歳の者</a:t>
            </a:r>
            <a:r>
              <a:rPr kumimoji="1" lang="en-US" altLang="ja-JP" sz="1200" dirty="0">
                <a:solidFill>
                  <a:schemeClr val="bg1"/>
                </a:solidFill>
              </a:rPr>
              <a:t>)</a:t>
            </a:r>
            <a:endParaRPr kumimoji="1" lang="ja-JP" altLang="en-US" sz="1200" dirty="0">
              <a:solidFill>
                <a:schemeClr val="bg1"/>
              </a:solidFill>
            </a:endParaRPr>
          </a:p>
        </p:txBody>
      </p:sp>
    </p:spTree>
    <p:extLst>
      <p:ext uri="{BB962C8B-B14F-4D97-AF65-F5344CB8AC3E}">
        <p14:creationId xmlns:p14="http://schemas.microsoft.com/office/powerpoint/2010/main" val="2122402907"/>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a:xfrm>
            <a:off x="1261872" y="262393"/>
            <a:ext cx="9692640" cy="1428929"/>
          </a:xfrm>
        </p:spPr>
        <p:txBody>
          <a:bodyPr/>
          <a:lstStyle/>
          <a:p>
            <a:r>
              <a:rPr lang="en-US" altLang="ja-JP" dirty="0"/>
              <a:t>Agenda</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5369837" cy="4351337"/>
          </a:xfrm>
          <a:solidFill>
            <a:schemeClr val="tx1">
              <a:lumMod val="50000"/>
              <a:lumOff val="50000"/>
              <a:alpha val="50000"/>
            </a:schemeClr>
          </a:solidFill>
        </p:spPr>
        <p:txBody>
          <a:bodyPr vert="horz">
            <a:normAutofit fontScale="92500" lnSpcReduction="10000"/>
          </a:bodyPr>
          <a:lstStyle/>
          <a:p>
            <a:pPr>
              <a:buFont typeface="Wingdings" panose="05000000000000000000" pitchFamily="2" charset="2"/>
              <a:buChar char="l"/>
            </a:pPr>
            <a:r>
              <a:rPr lang="ja-JP" altLang="en-US" sz="2400" dirty="0">
                <a:ln w="0">
                  <a:noFill/>
                </a:ln>
                <a:solidFill>
                  <a:schemeClr val="bg1"/>
                </a:solidFill>
              </a:rPr>
              <a:t>ニーズ </a:t>
            </a:r>
            <a:r>
              <a:rPr lang="en-US" altLang="ja-JP" sz="1400" dirty="0">
                <a:ln w="0">
                  <a:noFill/>
                </a:ln>
                <a:solidFill>
                  <a:schemeClr val="bg1"/>
                </a:solidFill>
              </a:rPr>
              <a:t>Needs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対象顧客 </a:t>
            </a:r>
            <a:r>
              <a:rPr kumimoji="1" lang="en-US" altLang="ja-JP" sz="1400" dirty="0">
                <a:ln w="0">
                  <a:noFill/>
                </a:ln>
                <a:solidFill>
                  <a:schemeClr val="bg1"/>
                </a:solidFill>
              </a:rPr>
              <a:t>Customers</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課題の解決方法 </a:t>
            </a:r>
            <a:r>
              <a:rPr lang="en-US" altLang="ja-JP" sz="1400" dirty="0">
                <a:ln w="0">
                  <a:noFill/>
                </a:ln>
                <a:solidFill>
                  <a:schemeClr val="bg1"/>
                </a:solidFill>
              </a:rPr>
              <a:t>Solution</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リソース </a:t>
            </a:r>
            <a:r>
              <a:rPr lang="en-US" altLang="ja-JP" sz="1400" dirty="0">
                <a:ln w="0">
                  <a:noFill/>
                </a:ln>
                <a:solidFill>
                  <a:schemeClr val="bg1"/>
                </a:solidFill>
              </a:rPr>
              <a:t>Resources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ソリューションの内容と特徴 </a:t>
            </a:r>
            <a:r>
              <a:rPr kumimoji="1" lang="en-US" altLang="ja-JP" sz="1400" dirty="0">
                <a:ln w="0">
                  <a:noFill/>
                </a:ln>
                <a:solidFill>
                  <a:schemeClr val="bg1"/>
                </a:solidFill>
              </a:rPr>
              <a:t>Content and Features of Solution</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顧客にとっての新規性と価値 </a:t>
            </a:r>
            <a:r>
              <a:rPr lang="en-US" altLang="ja-JP" sz="1400" dirty="0">
                <a:ln w="0">
                  <a:noFill/>
                </a:ln>
                <a:solidFill>
                  <a:schemeClr val="bg1"/>
                </a:solidFill>
              </a:rPr>
              <a:t>Novelty and Value for Customers</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マーケティング </a:t>
            </a:r>
            <a:r>
              <a:rPr lang="en-US" altLang="ja-JP" sz="1400" dirty="0">
                <a:ln w="0">
                  <a:noFill/>
                </a:ln>
                <a:solidFill>
                  <a:schemeClr val="bg1"/>
                </a:solidFill>
              </a:rPr>
              <a:t>Marketing</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事業収支計画 </a:t>
            </a:r>
            <a:r>
              <a:rPr kumimoji="1" lang="en-US" altLang="ja-JP" sz="1400" dirty="0">
                <a:ln w="0">
                  <a:noFill/>
                </a:ln>
                <a:solidFill>
                  <a:schemeClr val="bg1"/>
                </a:solidFill>
              </a:rPr>
              <a:t>Revenue and Expense</a:t>
            </a:r>
            <a:endParaRPr kumimoji="1" lang="en-US" altLang="ja-JP" sz="2400" dirty="0">
              <a:ln w="0">
                <a:noFill/>
              </a:ln>
              <a:solidFill>
                <a:schemeClr val="bg1"/>
              </a:solidFill>
            </a:endParaRPr>
          </a:p>
        </p:txBody>
      </p:sp>
      <p:sp>
        <p:nvSpPr>
          <p:cNvPr id="4" name="テキスト ボックス 3">
            <a:extLst>
              <a:ext uri="{FF2B5EF4-FFF2-40B4-BE49-F238E27FC236}">
                <a16:creationId xmlns:a16="http://schemas.microsoft.com/office/drawing/2014/main" id="{A330B4B1-339D-43A2-8842-569F4B329404}"/>
              </a:ext>
            </a:extLst>
          </p:cNvPr>
          <p:cNvSpPr txBox="1"/>
          <p:nvPr/>
        </p:nvSpPr>
        <p:spPr>
          <a:xfrm>
            <a:off x="7073462" y="1828800"/>
            <a:ext cx="3058509" cy="4351337"/>
          </a:xfrm>
          <a:prstGeom prst="rect">
            <a:avLst/>
          </a:prstGeom>
          <a:solidFill>
            <a:schemeClr val="tx2">
              <a:alpha val="50000"/>
            </a:schemeClr>
          </a:solidFill>
        </p:spPr>
        <p:txBody>
          <a:bodyPr vert="eaVert" wrap="square" rtlCol="0" anchor="ctr">
            <a:normAutofit/>
          </a:bodyPr>
          <a:lstStyle/>
          <a:p>
            <a:pPr algn="ctr"/>
            <a:r>
              <a:rPr kumimoji="1" lang="ja-JP" altLang="en-US" sz="6000" dirty="0">
                <a:solidFill>
                  <a:schemeClr val="bg1"/>
                </a:solidFill>
              </a:rPr>
              <a:t>ビジネス計画</a:t>
            </a:r>
          </a:p>
        </p:txBody>
      </p:sp>
    </p:spTree>
    <p:extLst>
      <p:ext uri="{BB962C8B-B14F-4D97-AF65-F5344CB8AC3E}">
        <p14:creationId xmlns:p14="http://schemas.microsoft.com/office/powerpoint/2010/main" val="1024588501"/>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lang="en-US" altLang="ja-JP" dirty="0"/>
              <a:t>Agenda</a:t>
            </a:r>
            <a:endParaRPr kumimoji="1" lang="ja-JP" altLang="en-US" dirty="0"/>
          </a:p>
        </p:txBody>
      </p:sp>
      <p:sp>
        <p:nvSpPr>
          <p:cNvPr id="7" name="テキスト ボックス 6">
            <a:extLst>
              <a:ext uri="{FF2B5EF4-FFF2-40B4-BE49-F238E27FC236}">
                <a16:creationId xmlns:a16="http://schemas.microsoft.com/office/drawing/2014/main" id="{E2110892-FDF1-47EE-882C-930CD7ADBE84}"/>
              </a:ext>
            </a:extLst>
          </p:cNvPr>
          <p:cNvSpPr txBox="1"/>
          <p:nvPr/>
        </p:nvSpPr>
        <p:spPr>
          <a:xfrm>
            <a:off x="1261872" y="1691322"/>
            <a:ext cx="9668256" cy="4904285"/>
          </a:xfrm>
          <a:prstGeom prst="rect">
            <a:avLst/>
          </a:prstGeom>
          <a:solidFill>
            <a:schemeClr val="tx2">
              <a:alpha val="50000"/>
            </a:schemeClr>
          </a:solidFill>
        </p:spPr>
        <p:txBody>
          <a:bodyPr wrap="square" rtlCol="0" anchor="ctr">
            <a:normAutofit/>
          </a:bodyPr>
          <a:lstStyle/>
          <a:p>
            <a:pPr algn="ctr"/>
            <a:r>
              <a:rPr kumimoji="1" lang="ja-JP" altLang="en-US" sz="13800" dirty="0">
                <a:solidFill>
                  <a:schemeClr val="bg1"/>
                </a:solidFill>
              </a:rPr>
              <a:t>最後に</a:t>
            </a:r>
          </a:p>
        </p:txBody>
      </p:sp>
    </p:spTree>
    <p:extLst>
      <p:ext uri="{BB962C8B-B14F-4D97-AF65-F5344CB8AC3E}">
        <p14:creationId xmlns:p14="http://schemas.microsoft.com/office/powerpoint/2010/main" val="3533953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lang="en-US" altLang="ja-JP" dirty="0"/>
              <a:t>Agenda</a:t>
            </a:r>
            <a:endParaRPr kumimoji="1" lang="ja-JP" altLang="en-US" dirty="0"/>
          </a:p>
        </p:txBody>
      </p:sp>
      <p:sp>
        <p:nvSpPr>
          <p:cNvPr id="7" name="テキスト ボックス 6">
            <a:extLst>
              <a:ext uri="{FF2B5EF4-FFF2-40B4-BE49-F238E27FC236}">
                <a16:creationId xmlns:a16="http://schemas.microsoft.com/office/drawing/2014/main" id="{E2110892-FDF1-47EE-882C-930CD7ADBE84}"/>
              </a:ext>
            </a:extLst>
          </p:cNvPr>
          <p:cNvSpPr txBox="1"/>
          <p:nvPr/>
        </p:nvSpPr>
        <p:spPr>
          <a:xfrm>
            <a:off x="1261872" y="1691322"/>
            <a:ext cx="9668256" cy="4904285"/>
          </a:xfrm>
          <a:prstGeom prst="rect">
            <a:avLst/>
          </a:prstGeom>
          <a:solidFill>
            <a:schemeClr val="tx2">
              <a:alpha val="50000"/>
            </a:schemeClr>
          </a:solidFill>
        </p:spPr>
        <p:txBody>
          <a:bodyPr wrap="square" rtlCol="0" anchor="ctr">
            <a:normAutofit/>
          </a:bodyPr>
          <a:lstStyle/>
          <a:p>
            <a:pPr algn="ctr"/>
            <a:r>
              <a:rPr kumimoji="1" lang="ja-JP" altLang="en-US" sz="19900" dirty="0">
                <a:solidFill>
                  <a:schemeClr val="bg1"/>
                </a:solidFill>
              </a:rPr>
              <a:t>死を想う</a:t>
            </a:r>
          </a:p>
        </p:txBody>
      </p:sp>
    </p:spTree>
    <p:extLst>
      <p:ext uri="{BB962C8B-B14F-4D97-AF65-F5344CB8AC3E}">
        <p14:creationId xmlns:p14="http://schemas.microsoft.com/office/powerpoint/2010/main" val="614023535"/>
      </p:ext>
    </p:extLst>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2800" dirty="0">
                <a:solidFill>
                  <a:schemeClr val="bg1"/>
                </a:solidFill>
              </a:rPr>
              <a:t>当然ですが</a:t>
            </a:r>
            <a:endParaRPr kumimoji="1" lang="en-US" altLang="ja-JP" sz="8000" dirty="0">
              <a:solidFill>
                <a:schemeClr val="bg1"/>
              </a:solidFill>
            </a:endParaRPr>
          </a:p>
          <a:p>
            <a:pPr algn="ctr"/>
            <a:r>
              <a:rPr kumimoji="1" lang="ja-JP" altLang="en-US" sz="8000" dirty="0">
                <a:solidFill>
                  <a:schemeClr val="bg1"/>
                </a:solidFill>
              </a:rPr>
              <a:t>人間は死にます</a:t>
            </a:r>
          </a:p>
        </p:txBody>
      </p:sp>
    </p:spTree>
    <p:extLst>
      <p:ext uri="{BB962C8B-B14F-4D97-AF65-F5344CB8AC3E}">
        <p14:creationId xmlns:p14="http://schemas.microsoft.com/office/powerpoint/2010/main" val="12290014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6000" dirty="0">
                <a:solidFill>
                  <a:schemeClr val="bg1"/>
                </a:solidFill>
              </a:rPr>
              <a:t>死んだら葬式をせねば</a:t>
            </a:r>
            <a:r>
              <a:rPr kumimoji="1" lang="en-US" altLang="ja-JP" sz="6000" dirty="0">
                <a:solidFill>
                  <a:schemeClr val="bg1"/>
                </a:solidFill>
              </a:rPr>
              <a:t>…</a:t>
            </a:r>
            <a:endParaRPr kumimoji="1" lang="ja-JP" altLang="en-US" sz="6000" dirty="0">
              <a:solidFill>
                <a:schemeClr val="bg1"/>
              </a:solidFill>
            </a:endParaRPr>
          </a:p>
        </p:txBody>
      </p:sp>
    </p:spTree>
    <p:extLst>
      <p:ext uri="{BB962C8B-B14F-4D97-AF65-F5344CB8AC3E}">
        <p14:creationId xmlns:p14="http://schemas.microsoft.com/office/powerpoint/2010/main" val="369646905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8000" dirty="0">
                <a:solidFill>
                  <a:schemeClr val="bg1"/>
                </a:solidFill>
              </a:rPr>
              <a:t>人間の葬式費用</a:t>
            </a:r>
          </a:p>
        </p:txBody>
      </p:sp>
    </p:spTree>
    <p:extLst>
      <p:ext uri="{BB962C8B-B14F-4D97-AF65-F5344CB8AC3E}">
        <p14:creationId xmlns:p14="http://schemas.microsoft.com/office/powerpoint/2010/main" val="197481772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6600" dirty="0">
                <a:solidFill>
                  <a:schemeClr val="bg1"/>
                </a:solidFill>
              </a:rPr>
              <a:t>葬儀費用平均</a:t>
            </a:r>
            <a:endParaRPr kumimoji="1" lang="en-US" altLang="ja-JP" sz="6600" dirty="0">
              <a:solidFill>
                <a:schemeClr val="bg1"/>
              </a:solidFill>
            </a:endParaRPr>
          </a:p>
          <a:p>
            <a:pPr algn="ctr"/>
            <a:r>
              <a:rPr kumimoji="1" lang="en-US" altLang="ja-JP" sz="19900" dirty="0">
                <a:solidFill>
                  <a:schemeClr val="bg1"/>
                </a:solidFill>
              </a:rPr>
              <a:t>195</a:t>
            </a:r>
            <a:r>
              <a:rPr kumimoji="1" lang="ja-JP" altLang="en-US" sz="3600" dirty="0">
                <a:solidFill>
                  <a:schemeClr val="bg1"/>
                </a:solidFill>
              </a:rPr>
              <a:t>万円</a:t>
            </a:r>
            <a:endParaRPr kumimoji="1" lang="ja-JP" altLang="en-US" sz="8000" dirty="0">
              <a:solidFill>
                <a:schemeClr val="bg1"/>
              </a:solidFill>
            </a:endParaRPr>
          </a:p>
        </p:txBody>
      </p:sp>
      <p:sp>
        <p:nvSpPr>
          <p:cNvPr id="10" name="正方形/長方形 9">
            <a:extLst>
              <a:ext uri="{FF2B5EF4-FFF2-40B4-BE49-F238E27FC236}">
                <a16:creationId xmlns:a16="http://schemas.microsoft.com/office/drawing/2014/main" id="{511218B2-D95F-4D4C-9750-E93C3EE5105B}"/>
              </a:ext>
            </a:extLst>
          </p:cNvPr>
          <p:cNvSpPr/>
          <p:nvPr/>
        </p:nvSpPr>
        <p:spPr>
          <a:xfrm>
            <a:off x="8307560" y="6488668"/>
            <a:ext cx="4035079" cy="369332"/>
          </a:xfrm>
          <a:prstGeom prst="rect">
            <a:avLst/>
          </a:prstGeom>
        </p:spPr>
        <p:txBody>
          <a:bodyPr wrap="none">
            <a:spAutoFit/>
          </a:bodyPr>
          <a:lstStyle/>
          <a:p>
            <a:r>
              <a:rPr lang="ja-JP" altLang="en-US" dirty="0">
                <a:solidFill>
                  <a:schemeClr val="bg1"/>
                </a:solidFill>
              </a:rPr>
              <a:t>www.osohshiki.jp/column/article/84/</a:t>
            </a:r>
          </a:p>
        </p:txBody>
      </p:sp>
    </p:spTree>
    <p:extLst>
      <p:ext uri="{BB962C8B-B14F-4D97-AF65-F5344CB8AC3E}">
        <p14:creationId xmlns:p14="http://schemas.microsoft.com/office/powerpoint/2010/main" val="3500350485"/>
      </p:ext>
    </p:extLst>
  </p:cSld>
  <p:clrMapOvr>
    <a:masterClrMapping/>
  </p:clrMapOvr>
  <p:transition spd="med">
    <p:pull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a:spLocks noChangeAspect="1"/>
          </p:cNvSpPr>
          <p:nvPr/>
        </p:nvSpPr>
        <p:spPr>
          <a:xfrm>
            <a:off x="1261873" y="1691322"/>
            <a:ext cx="4224527" cy="2310251"/>
          </a:xfrm>
          <a:prstGeom prst="rect">
            <a:avLst/>
          </a:prstGeom>
          <a:solidFill>
            <a:schemeClr val="tx2">
              <a:alpha val="50000"/>
            </a:schemeClr>
          </a:solidFill>
        </p:spPr>
        <p:txBody>
          <a:bodyPr wrap="square" rtlCol="0" anchor="ctr">
            <a:normAutofit fontScale="62500" lnSpcReduction="20000"/>
          </a:bodyPr>
          <a:lstStyle/>
          <a:p>
            <a:pPr algn="ctr"/>
            <a:r>
              <a:rPr kumimoji="1" lang="ja-JP" altLang="en-US" sz="6600" dirty="0">
                <a:solidFill>
                  <a:schemeClr val="bg1"/>
                </a:solidFill>
              </a:rPr>
              <a:t>葬儀費用平均</a:t>
            </a:r>
            <a:endParaRPr kumimoji="1" lang="en-US" altLang="ja-JP" sz="6600" dirty="0">
              <a:solidFill>
                <a:schemeClr val="bg1"/>
              </a:solidFill>
            </a:endParaRPr>
          </a:p>
          <a:p>
            <a:pPr algn="ctr"/>
            <a:r>
              <a:rPr kumimoji="1" lang="en-US" altLang="ja-JP" sz="19900" dirty="0">
                <a:solidFill>
                  <a:schemeClr val="bg1"/>
                </a:solidFill>
              </a:rPr>
              <a:t>195</a:t>
            </a:r>
            <a:r>
              <a:rPr kumimoji="1" lang="ja-JP" altLang="en-US" sz="3600" dirty="0">
                <a:solidFill>
                  <a:schemeClr val="bg1"/>
                </a:solidFill>
              </a:rPr>
              <a:t>万円</a:t>
            </a:r>
            <a:endParaRPr kumimoji="1" lang="ja-JP" altLang="en-US" sz="8000" dirty="0">
              <a:solidFill>
                <a:schemeClr val="bg1"/>
              </a:solidFill>
            </a:endParaRPr>
          </a:p>
        </p:txBody>
      </p:sp>
      <p:sp>
        <p:nvSpPr>
          <p:cNvPr id="10" name="正方形/長方形 9">
            <a:extLst>
              <a:ext uri="{FF2B5EF4-FFF2-40B4-BE49-F238E27FC236}">
                <a16:creationId xmlns:a16="http://schemas.microsoft.com/office/drawing/2014/main" id="{511218B2-D95F-4D4C-9750-E93C3EE5105B}"/>
              </a:ext>
            </a:extLst>
          </p:cNvPr>
          <p:cNvSpPr/>
          <p:nvPr/>
        </p:nvSpPr>
        <p:spPr>
          <a:xfrm>
            <a:off x="8307560" y="6488668"/>
            <a:ext cx="4035079" cy="369332"/>
          </a:xfrm>
          <a:prstGeom prst="rect">
            <a:avLst/>
          </a:prstGeom>
        </p:spPr>
        <p:txBody>
          <a:bodyPr wrap="none">
            <a:spAutoFit/>
          </a:bodyPr>
          <a:lstStyle/>
          <a:p>
            <a:r>
              <a:rPr lang="ja-JP" altLang="en-US" dirty="0">
                <a:solidFill>
                  <a:schemeClr val="bg1"/>
                </a:solidFill>
              </a:rPr>
              <a:t>www.osohshiki.jp/column/article/84/</a:t>
            </a:r>
          </a:p>
        </p:txBody>
      </p:sp>
      <p:sp>
        <p:nvSpPr>
          <p:cNvPr id="6" name="テキスト ボックス 5">
            <a:extLst>
              <a:ext uri="{FF2B5EF4-FFF2-40B4-BE49-F238E27FC236}">
                <a16:creationId xmlns:a16="http://schemas.microsoft.com/office/drawing/2014/main" id="{2697B24F-2D68-495C-979A-1D617D904ED9}"/>
              </a:ext>
            </a:extLst>
          </p:cNvPr>
          <p:cNvSpPr txBox="1"/>
          <p:nvPr/>
        </p:nvSpPr>
        <p:spPr>
          <a:xfrm>
            <a:off x="5486400" y="4001573"/>
            <a:ext cx="4743451" cy="2594034"/>
          </a:xfrm>
          <a:prstGeom prst="rect">
            <a:avLst/>
          </a:prstGeom>
          <a:solidFill>
            <a:schemeClr val="tx2">
              <a:alpha val="50000"/>
            </a:schemeClr>
          </a:solidFill>
        </p:spPr>
        <p:txBody>
          <a:bodyPr wrap="square" rtlCol="0" anchor="ctr">
            <a:normAutofit/>
          </a:bodyPr>
          <a:lstStyle/>
          <a:p>
            <a:pPr algn="ctr"/>
            <a:r>
              <a:rPr kumimoji="1" lang="ja-JP" altLang="en-US" sz="4800" dirty="0">
                <a:solidFill>
                  <a:schemeClr val="bg1"/>
                </a:solidFill>
              </a:rPr>
              <a:t>現役世代</a:t>
            </a:r>
            <a:r>
              <a:rPr kumimoji="1" lang="en-US" altLang="ja-JP" sz="4800" dirty="0">
                <a:ln>
                  <a:solidFill>
                    <a:schemeClr val="tx1"/>
                  </a:solidFill>
                </a:ln>
                <a:solidFill>
                  <a:schemeClr val="bg1"/>
                </a:solidFill>
              </a:rPr>
              <a:t>1.3</a:t>
            </a:r>
            <a:r>
              <a:rPr kumimoji="1" lang="ja-JP" altLang="en-US" sz="4800" dirty="0">
                <a:ln>
                  <a:solidFill>
                    <a:schemeClr val="tx1"/>
                  </a:solidFill>
                </a:ln>
                <a:solidFill>
                  <a:schemeClr val="bg1"/>
                </a:solidFill>
              </a:rPr>
              <a:t>人</a:t>
            </a:r>
            <a:r>
              <a:rPr kumimoji="1" lang="en-US" altLang="ja-JP" sz="400" dirty="0">
                <a:solidFill>
                  <a:schemeClr val="bg1"/>
                </a:solidFill>
              </a:rPr>
              <a:t>(2060</a:t>
            </a:r>
            <a:r>
              <a:rPr kumimoji="1" lang="ja-JP" altLang="en-US" sz="400" dirty="0">
                <a:solidFill>
                  <a:schemeClr val="bg1"/>
                </a:solidFill>
              </a:rPr>
              <a:t>年</a:t>
            </a:r>
            <a:r>
              <a:rPr kumimoji="1" lang="en-US" altLang="ja-JP" sz="400" dirty="0">
                <a:solidFill>
                  <a:schemeClr val="bg1"/>
                </a:solidFill>
              </a:rPr>
              <a:t>)</a:t>
            </a:r>
            <a:r>
              <a:rPr kumimoji="1" lang="ja-JP" altLang="en-US" sz="4800" u="sng" dirty="0">
                <a:solidFill>
                  <a:schemeClr val="bg1"/>
                </a:solidFill>
              </a:rPr>
              <a:t> </a:t>
            </a:r>
          </a:p>
        </p:txBody>
      </p:sp>
      <p:cxnSp>
        <p:nvCxnSpPr>
          <p:cNvPr id="7" name="直線コネクタ 6">
            <a:extLst>
              <a:ext uri="{FF2B5EF4-FFF2-40B4-BE49-F238E27FC236}">
                <a16:creationId xmlns:a16="http://schemas.microsoft.com/office/drawing/2014/main" id="{D41C8C3E-CB1F-4AFE-8235-6A6DE49BED35}"/>
              </a:ext>
            </a:extLst>
          </p:cNvPr>
          <p:cNvCxnSpPr>
            <a:cxnSpLocks/>
          </p:cNvCxnSpPr>
          <p:nvPr/>
        </p:nvCxnSpPr>
        <p:spPr>
          <a:xfrm flipV="1">
            <a:off x="1261872" y="1499191"/>
            <a:ext cx="8796528" cy="4837814"/>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337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a:xfrm>
            <a:off x="1261872" y="262393"/>
            <a:ext cx="9692640" cy="1428929"/>
          </a:xfrm>
        </p:spPr>
        <p:txBody>
          <a:bodyPr/>
          <a:lstStyle/>
          <a:p>
            <a:r>
              <a:rPr lang="en-US" altLang="ja-JP" dirty="0"/>
              <a:t>Agenda</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8595360" cy="4351337"/>
          </a:xfrm>
          <a:solidFill>
            <a:schemeClr val="tx1">
              <a:lumMod val="50000"/>
              <a:lumOff val="50000"/>
              <a:alpha val="50000"/>
            </a:schemeClr>
          </a:solidFill>
        </p:spPr>
        <p:txBody>
          <a:bodyPr vert="horz">
            <a:normAutofit/>
          </a:bodyPr>
          <a:lstStyle/>
          <a:p>
            <a:pPr>
              <a:buFont typeface="Wingdings" panose="05000000000000000000" pitchFamily="2" charset="2"/>
              <a:buChar char="l"/>
            </a:pPr>
            <a:r>
              <a:rPr lang="ja-JP" altLang="en-US" sz="2400" dirty="0">
                <a:ln w="0">
                  <a:noFill/>
                </a:ln>
                <a:solidFill>
                  <a:schemeClr val="bg1"/>
                </a:solidFill>
              </a:rPr>
              <a:t>ニーズ </a:t>
            </a:r>
            <a:r>
              <a:rPr lang="en-US" altLang="ja-JP" sz="1400" dirty="0">
                <a:ln w="0">
                  <a:noFill/>
                </a:ln>
                <a:solidFill>
                  <a:schemeClr val="bg1"/>
                </a:solidFill>
              </a:rPr>
              <a:t>Needs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対象顧客 </a:t>
            </a:r>
            <a:r>
              <a:rPr kumimoji="1" lang="en-US" altLang="ja-JP" sz="1400" dirty="0">
                <a:ln w="0">
                  <a:noFill/>
                </a:ln>
                <a:solidFill>
                  <a:schemeClr val="bg1"/>
                </a:solidFill>
              </a:rPr>
              <a:t>Customers</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課題の解決方法 </a:t>
            </a:r>
            <a:r>
              <a:rPr lang="en-US" altLang="ja-JP" sz="1400" dirty="0">
                <a:ln w="0">
                  <a:noFill/>
                </a:ln>
                <a:solidFill>
                  <a:schemeClr val="bg1"/>
                </a:solidFill>
              </a:rPr>
              <a:t>Solution</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リソース </a:t>
            </a:r>
            <a:r>
              <a:rPr lang="en-US" altLang="ja-JP" sz="1400" dirty="0">
                <a:ln w="0">
                  <a:noFill/>
                </a:ln>
                <a:solidFill>
                  <a:schemeClr val="bg1"/>
                </a:solidFill>
              </a:rPr>
              <a:t>Resources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ソリューションの内容と特徴 </a:t>
            </a:r>
            <a:r>
              <a:rPr kumimoji="1" lang="en-US" altLang="ja-JP" sz="1400" dirty="0">
                <a:ln w="0">
                  <a:noFill/>
                </a:ln>
                <a:solidFill>
                  <a:schemeClr val="bg1"/>
                </a:solidFill>
              </a:rPr>
              <a:t>Content and Features of Solution</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顧客にとっての新規性と価値 </a:t>
            </a:r>
            <a:r>
              <a:rPr lang="en-US" altLang="ja-JP" sz="1400" dirty="0">
                <a:ln w="0">
                  <a:noFill/>
                </a:ln>
                <a:solidFill>
                  <a:schemeClr val="bg1"/>
                </a:solidFill>
              </a:rPr>
              <a:t>Novelty and Value for Customers</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マーケティング </a:t>
            </a:r>
            <a:r>
              <a:rPr lang="en-US" altLang="ja-JP" sz="1400" dirty="0">
                <a:ln w="0">
                  <a:noFill/>
                </a:ln>
                <a:solidFill>
                  <a:schemeClr val="bg1"/>
                </a:solidFill>
              </a:rPr>
              <a:t>Marketing</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事業収支計画 </a:t>
            </a:r>
            <a:r>
              <a:rPr kumimoji="1" lang="en-US" altLang="ja-JP" sz="1400" dirty="0">
                <a:ln w="0">
                  <a:noFill/>
                </a:ln>
                <a:solidFill>
                  <a:schemeClr val="bg1"/>
                </a:solidFill>
              </a:rPr>
              <a:t>Revenue and Expense</a:t>
            </a:r>
            <a:endParaRPr kumimoji="1" lang="en-US" altLang="ja-JP" sz="2400" dirty="0">
              <a:ln w="0">
                <a:noFill/>
              </a:ln>
              <a:solidFill>
                <a:schemeClr val="bg1"/>
              </a:solidFill>
            </a:endParaRPr>
          </a:p>
        </p:txBody>
      </p:sp>
    </p:spTree>
    <p:extLst>
      <p:ext uri="{BB962C8B-B14F-4D97-AF65-F5344CB8AC3E}">
        <p14:creationId xmlns:p14="http://schemas.microsoft.com/office/powerpoint/2010/main" val="3030220214"/>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4" name="テキスト ボックス 3">
            <a:extLst>
              <a:ext uri="{FF2B5EF4-FFF2-40B4-BE49-F238E27FC236}">
                <a16:creationId xmlns:a16="http://schemas.microsoft.com/office/drawing/2014/main" id="{E73E79B5-2DCF-418C-9DBA-DA227E9332FB}"/>
              </a:ext>
            </a:extLst>
          </p:cNvPr>
          <p:cNvSpPr txBox="1"/>
          <p:nvPr/>
        </p:nvSpPr>
        <p:spPr>
          <a:xfrm>
            <a:off x="1261872" y="1691323"/>
            <a:ext cx="9692640" cy="4904284"/>
          </a:xfrm>
          <a:prstGeom prst="rect">
            <a:avLst/>
          </a:prstGeom>
          <a:solidFill>
            <a:schemeClr val="tx2">
              <a:alpha val="50000"/>
            </a:schemeClr>
          </a:solidFill>
        </p:spPr>
        <p:txBody>
          <a:bodyPr wrap="square" rtlCol="0" anchor="ctr">
            <a:normAutofit/>
          </a:bodyPr>
          <a:lstStyle/>
          <a:p>
            <a:pPr algn="ctr"/>
            <a:r>
              <a:rPr kumimoji="1" lang="en-US" altLang="zh-TW" sz="22100" dirty="0">
                <a:solidFill>
                  <a:schemeClr val="bg1"/>
                </a:solidFill>
              </a:rPr>
              <a:t>150</a:t>
            </a:r>
            <a:r>
              <a:rPr kumimoji="1" lang="zh-TW" altLang="en-US" sz="12800" dirty="0">
                <a:solidFill>
                  <a:schemeClr val="bg1"/>
                </a:solidFill>
              </a:rPr>
              <a:t>万円</a:t>
            </a:r>
            <a:endParaRPr kumimoji="1" lang="ja-JP" altLang="en-US" sz="22100" dirty="0">
              <a:solidFill>
                <a:schemeClr val="bg1"/>
              </a:solidFill>
            </a:endParaRPr>
          </a:p>
        </p:txBody>
      </p:sp>
    </p:spTree>
    <p:extLst>
      <p:ext uri="{BB962C8B-B14F-4D97-AF65-F5344CB8AC3E}">
        <p14:creationId xmlns:p14="http://schemas.microsoft.com/office/powerpoint/2010/main" val="2888750001"/>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253B569-974E-4504-AE5A-5B91F75340DD}"/>
              </a:ext>
            </a:extLst>
          </p:cNvPr>
          <p:cNvSpPr txBox="1"/>
          <p:nvPr/>
        </p:nvSpPr>
        <p:spPr>
          <a:xfrm>
            <a:off x="2481942" y="2920481"/>
            <a:ext cx="8472569" cy="3675125"/>
          </a:xfrm>
          <a:prstGeom prst="rect">
            <a:avLst/>
          </a:prstGeom>
          <a:solidFill>
            <a:schemeClr val="tx2">
              <a:alpha val="50000"/>
            </a:schemeClr>
          </a:solidFill>
        </p:spPr>
        <p:txBody>
          <a:bodyPr wrap="square" rtlCol="0" anchor="ctr">
            <a:normAutofit/>
          </a:bodyPr>
          <a:lstStyle/>
          <a:p>
            <a:pPr algn="ctr"/>
            <a:r>
              <a:rPr kumimoji="1" lang="ja-JP" altLang="en-US" sz="4400" dirty="0">
                <a:solidFill>
                  <a:schemeClr val="bg1"/>
                </a:solidFill>
              </a:rPr>
              <a:t>いくらなんでも高すぎる</a:t>
            </a:r>
          </a:p>
        </p:txBody>
      </p:sp>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4" name="テキスト ボックス 3">
            <a:extLst>
              <a:ext uri="{FF2B5EF4-FFF2-40B4-BE49-F238E27FC236}">
                <a16:creationId xmlns:a16="http://schemas.microsoft.com/office/drawing/2014/main" id="{E73E79B5-2DCF-418C-9DBA-DA227E9332FB}"/>
              </a:ext>
            </a:extLst>
          </p:cNvPr>
          <p:cNvSpPr txBox="1"/>
          <p:nvPr/>
        </p:nvSpPr>
        <p:spPr>
          <a:xfrm>
            <a:off x="1261872" y="1691323"/>
            <a:ext cx="5140041" cy="2600759"/>
          </a:xfrm>
          <a:prstGeom prst="rect">
            <a:avLst/>
          </a:prstGeom>
          <a:solidFill>
            <a:schemeClr val="tx2">
              <a:alpha val="50000"/>
            </a:schemeClr>
          </a:solidFill>
        </p:spPr>
        <p:txBody>
          <a:bodyPr wrap="square" rtlCol="0" anchor="ctr">
            <a:normAutofit fontScale="62500" lnSpcReduction="20000"/>
          </a:bodyPr>
          <a:lstStyle/>
          <a:p>
            <a:pPr algn="ctr"/>
            <a:r>
              <a:rPr kumimoji="1" lang="en-US" altLang="zh-TW" sz="22100" dirty="0">
                <a:solidFill>
                  <a:schemeClr val="bg1"/>
                </a:solidFill>
              </a:rPr>
              <a:t>150</a:t>
            </a:r>
            <a:r>
              <a:rPr kumimoji="1" lang="zh-TW" altLang="en-US" sz="12800" dirty="0">
                <a:solidFill>
                  <a:schemeClr val="bg1"/>
                </a:solidFill>
              </a:rPr>
              <a:t>万円</a:t>
            </a:r>
            <a:endParaRPr kumimoji="1" lang="ja-JP" altLang="en-US" sz="22100" dirty="0">
              <a:solidFill>
                <a:schemeClr val="bg1"/>
              </a:solidFill>
            </a:endParaRPr>
          </a:p>
        </p:txBody>
      </p:sp>
    </p:spTree>
    <p:extLst>
      <p:ext uri="{BB962C8B-B14F-4D97-AF65-F5344CB8AC3E}">
        <p14:creationId xmlns:p14="http://schemas.microsoft.com/office/powerpoint/2010/main" val="2898274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4" name="テキスト ボックス 3">
            <a:extLst>
              <a:ext uri="{FF2B5EF4-FFF2-40B4-BE49-F238E27FC236}">
                <a16:creationId xmlns:a16="http://schemas.microsoft.com/office/drawing/2014/main" id="{E73E79B5-2DCF-418C-9DBA-DA227E9332FB}"/>
              </a:ext>
            </a:extLst>
          </p:cNvPr>
          <p:cNvSpPr txBox="1"/>
          <p:nvPr/>
        </p:nvSpPr>
        <p:spPr>
          <a:xfrm>
            <a:off x="1261872" y="1691323"/>
            <a:ext cx="9692640" cy="4904284"/>
          </a:xfrm>
          <a:prstGeom prst="rect">
            <a:avLst/>
          </a:prstGeom>
          <a:solidFill>
            <a:schemeClr val="tx2">
              <a:alpha val="50000"/>
            </a:schemeClr>
          </a:solidFill>
        </p:spPr>
        <p:txBody>
          <a:bodyPr wrap="square" rtlCol="0" anchor="ctr">
            <a:normAutofit/>
          </a:bodyPr>
          <a:lstStyle/>
          <a:p>
            <a:pPr algn="ctr"/>
            <a:r>
              <a:rPr kumimoji="1" lang="ja-JP" altLang="en-US" sz="7200" dirty="0">
                <a:solidFill>
                  <a:schemeClr val="bg1"/>
                </a:solidFill>
              </a:rPr>
              <a:t>作業のような死人の処理</a:t>
            </a:r>
          </a:p>
        </p:txBody>
      </p:sp>
    </p:spTree>
    <p:extLst>
      <p:ext uri="{BB962C8B-B14F-4D97-AF65-F5344CB8AC3E}">
        <p14:creationId xmlns:p14="http://schemas.microsoft.com/office/powerpoint/2010/main" val="2994524650"/>
      </p:ext>
    </p:extLst>
  </p:cSld>
  <p:clrMapOvr>
    <a:masterClrMapping/>
  </p:clrMapOvr>
  <p:transition spd="slow">
    <p:cover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4" name="テキスト ボックス 3">
            <a:extLst>
              <a:ext uri="{FF2B5EF4-FFF2-40B4-BE49-F238E27FC236}">
                <a16:creationId xmlns:a16="http://schemas.microsoft.com/office/drawing/2014/main" id="{E73E79B5-2DCF-418C-9DBA-DA227E9332FB}"/>
              </a:ext>
            </a:extLst>
          </p:cNvPr>
          <p:cNvSpPr txBox="1"/>
          <p:nvPr/>
        </p:nvSpPr>
        <p:spPr>
          <a:xfrm>
            <a:off x="1261872" y="1691323"/>
            <a:ext cx="9692640" cy="4904284"/>
          </a:xfrm>
          <a:prstGeom prst="rect">
            <a:avLst/>
          </a:prstGeom>
          <a:solidFill>
            <a:schemeClr val="tx2">
              <a:alpha val="50000"/>
            </a:schemeClr>
          </a:solidFill>
        </p:spPr>
        <p:txBody>
          <a:bodyPr wrap="square" rtlCol="0" anchor="ctr">
            <a:normAutofit/>
          </a:bodyPr>
          <a:lstStyle/>
          <a:p>
            <a:pPr algn="ctr"/>
            <a:r>
              <a:rPr kumimoji="1" lang="ja-JP" altLang="en-US" sz="9600" dirty="0">
                <a:solidFill>
                  <a:schemeClr val="bg1"/>
                </a:solidFill>
              </a:rPr>
              <a:t>人生の終焉なのに</a:t>
            </a:r>
          </a:p>
        </p:txBody>
      </p:sp>
      <p:sp>
        <p:nvSpPr>
          <p:cNvPr id="3" name="正方形/長方形 2">
            <a:extLst>
              <a:ext uri="{FF2B5EF4-FFF2-40B4-BE49-F238E27FC236}">
                <a16:creationId xmlns:a16="http://schemas.microsoft.com/office/drawing/2014/main" id="{34A09DED-A0C0-4FC9-B1ED-BE375AB4AD5A}"/>
              </a:ext>
            </a:extLst>
          </p:cNvPr>
          <p:cNvSpPr/>
          <p:nvPr/>
        </p:nvSpPr>
        <p:spPr>
          <a:xfrm>
            <a:off x="9110707" y="6488668"/>
            <a:ext cx="3081293" cy="369332"/>
          </a:xfrm>
          <a:prstGeom prst="rect">
            <a:avLst/>
          </a:prstGeom>
        </p:spPr>
        <p:txBody>
          <a:bodyPr wrap="none">
            <a:spAutoFit/>
          </a:bodyPr>
          <a:lstStyle/>
          <a:p>
            <a:r>
              <a:rPr lang="ja-JP" altLang="en-US" dirty="0">
                <a:solidFill>
                  <a:schemeClr val="bg1"/>
                </a:solidFill>
              </a:rPr>
              <a:t>simplesougi.com/sitakunai/</a:t>
            </a:r>
          </a:p>
        </p:txBody>
      </p:sp>
    </p:spTree>
    <p:extLst>
      <p:ext uri="{BB962C8B-B14F-4D97-AF65-F5344CB8AC3E}">
        <p14:creationId xmlns:p14="http://schemas.microsoft.com/office/powerpoint/2010/main" val="63262175"/>
      </p:ext>
    </p:extLst>
  </p:cSld>
  <p:clrMapOvr>
    <a:masterClrMapping/>
  </p:clrMapOvr>
  <p:transition spd="slow">
    <p:cover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4" name="テキスト ボックス 3">
            <a:extLst>
              <a:ext uri="{FF2B5EF4-FFF2-40B4-BE49-F238E27FC236}">
                <a16:creationId xmlns:a16="http://schemas.microsoft.com/office/drawing/2014/main" id="{E73E79B5-2DCF-418C-9DBA-DA227E9332FB}"/>
              </a:ext>
            </a:extLst>
          </p:cNvPr>
          <p:cNvSpPr txBox="1"/>
          <p:nvPr/>
        </p:nvSpPr>
        <p:spPr>
          <a:xfrm>
            <a:off x="1261872" y="1691323"/>
            <a:ext cx="9692640" cy="4904284"/>
          </a:xfrm>
          <a:prstGeom prst="rect">
            <a:avLst/>
          </a:prstGeom>
          <a:solidFill>
            <a:schemeClr val="tx2">
              <a:alpha val="50000"/>
            </a:schemeClr>
          </a:solidFill>
        </p:spPr>
        <p:txBody>
          <a:bodyPr wrap="square" rtlCol="0" anchor="ctr">
            <a:normAutofit/>
          </a:bodyPr>
          <a:lstStyle/>
          <a:p>
            <a:pPr algn="ctr"/>
            <a:r>
              <a:rPr kumimoji="1" lang="ja-JP" altLang="en-US" sz="8800" dirty="0">
                <a:solidFill>
                  <a:schemeClr val="bg1"/>
                </a:solidFill>
              </a:rPr>
              <a:t>もっとロマンチックにしないんですか？</a:t>
            </a:r>
          </a:p>
        </p:txBody>
      </p:sp>
      <p:sp>
        <p:nvSpPr>
          <p:cNvPr id="3" name="正方形/長方形 2">
            <a:extLst>
              <a:ext uri="{FF2B5EF4-FFF2-40B4-BE49-F238E27FC236}">
                <a16:creationId xmlns:a16="http://schemas.microsoft.com/office/drawing/2014/main" id="{34A09DED-A0C0-4FC9-B1ED-BE375AB4AD5A}"/>
              </a:ext>
            </a:extLst>
          </p:cNvPr>
          <p:cNvSpPr/>
          <p:nvPr/>
        </p:nvSpPr>
        <p:spPr>
          <a:xfrm>
            <a:off x="9110707" y="6488668"/>
            <a:ext cx="3081293" cy="369332"/>
          </a:xfrm>
          <a:prstGeom prst="rect">
            <a:avLst/>
          </a:prstGeom>
        </p:spPr>
        <p:txBody>
          <a:bodyPr wrap="none">
            <a:spAutoFit/>
          </a:bodyPr>
          <a:lstStyle/>
          <a:p>
            <a:r>
              <a:rPr lang="ja-JP" altLang="en-US" dirty="0">
                <a:solidFill>
                  <a:schemeClr val="bg1"/>
                </a:solidFill>
              </a:rPr>
              <a:t>simplesougi.com/sitakunai/</a:t>
            </a:r>
          </a:p>
        </p:txBody>
      </p:sp>
    </p:spTree>
    <p:extLst>
      <p:ext uri="{BB962C8B-B14F-4D97-AF65-F5344CB8AC3E}">
        <p14:creationId xmlns:p14="http://schemas.microsoft.com/office/powerpoint/2010/main" val="1256481964"/>
      </p:ext>
    </p:extLst>
  </p:cSld>
  <p:clrMapOvr>
    <a:masterClrMapping/>
  </p:clrMapOvr>
  <p:transition spd="med">
    <p:pull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1" y="1691322"/>
            <a:ext cx="8967979" cy="4904285"/>
          </a:xfrm>
          <a:prstGeom prst="rect">
            <a:avLst/>
          </a:prstGeom>
          <a:solidFill>
            <a:schemeClr val="tx2">
              <a:alpha val="50000"/>
            </a:schemeClr>
          </a:solidFill>
        </p:spPr>
        <p:txBody>
          <a:bodyPr wrap="square" rtlCol="0" anchor="ctr">
            <a:normAutofit/>
          </a:bodyPr>
          <a:lstStyle/>
          <a:p>
            <a:pPr algn="ctr"/>
            <a:endParaRPr kumimoji="1" lang="en-US" altLang="ja-JP" sz="8000" dirty="0">
              <a:solidFill>
                <a:schemeClr val="bg1"/>
              </a:solidFill>
            </a:endParaRPr>
          </a:p>
          <a:p>
            <a:pPr algn="ctr"/>
            <a:endParaRPr kumimoji="1" lang="en-US" altLang="ja-JP" sz="8000" dirty="0">
              <a:solidFill>
                <a:schemeClr val="bg1"/>
              </a:solidFill>
            </a:endParaRPr>
          </a:p>
          <a:p>
            <a:pPr algn="ctr"/>
            <a:r>
              <a:rPr kumimoji="1" lang="ja-JP" altLang="en-US" sz="8000" dirty="0">
                <a:solidFill>
                  <a:schemeClr val="bg1"/>
                </a:solidFill>
              </a:rPr>
              <a:t>もう一つの問題</a:t>
            </a:r>
            <a:endParaRPr kumimoji="1" lang="en-US" altLang="ja-JP" sz="8000" dirty="0">
              <a:solidFill>
                <a:schemeClr val="bg1"/>
              </a:solidFill>
            </a:endParaRPr>
          </a:p>
          <a:p>
            <a:pPr algn="ctr"/>
            <a:endParaRPr kumimoji="1" lang="en-US" altLang="ja-JP" sz="8000" dirty="0">
              <a:solidFill>
                <a:schemeClr val="bg1"/>
              </a:solidFill>
            </a:endParaRPr>
          </a:p>
          <a:p>
            <a:pPr algn="ctr"/>
            <a:endParaRPr kumimoji="1" lang="ja-JP" altLang="en-US" sz="8000" dirty="0">
              <a:solidFill>
                <a:schemeClr val="bg1"/>
              </a:solidFill>
            </a:endParaRPr>
          </a:p>
        </p:txBody>
      </p:sp>
    </p:spTree>
    <p:extLst>
      <p:ext uri="{BB962C8B-B14F-4D97-AF65-F5344CB8AC3E}">
        <p14:creationId xmlns:p14="http://schemas.microsoft.com/office/powerpoint/2010/main" val="239347517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1" y="1691322"/>
            <a:ext cx="8967979" cy="4904285"/>
          </a:xfrm>
          <a:prstGeom prst="rect">
            <a:avLst/>
          </a:prstGeom>
          <a:solidFill>
            <a:schemeClr val="tx2">
              <a:alpha val="50000"/>
            </a:schemeClr>
          </a:solidFill>
        </p:spPr>
        <p:txBody>
          <a:bodyPr wrap="square" rtlCol="0" anchor="ctr">
            <a:normAutofit/>
          </a:bodyPr>
          <a:lstStyle/>
          <a:p>
            <a:pPr algn="ctr"/>
            <a:endParaRPr kumimoji="1" lang="en-US" altLang="ja-JP" sz="8000" dirty="0">
              <a:solidFill>
                <a:schemeClr val="bg1"/>
              </a:solidFill>
            </a:endParaRPr>
          </a:p>
          <a:p>
            <a:pPr algn="ctr"/>
            <a:endParaRPr kumimoji="1" lang="en-US" altLang="ja-JP" sz="8000" dirty="0">
              <a:solidFill>
                <a:schemeClr val="bg1"/>
              </a:solidFill>
            </a:endParaRPr>
          </a:p>
          <a:p>
            <a:pPr algn="ctr"/>
            <a:r>
              <a:rPr kumimoji="1" lang="ja-JP" altLang="en-US" sz="8000" dirty="0">
                <a:solidFill>
                  <a:schemeClr val="bg1"/>
                </a:solidFill>
              </a:rPr>
              <a:t>超少子高齢化社会</a:t>
            </a:r>
            <a:endParaRPr kumimoji="1" lang="en-US" altLang="ja-JP" sz="8000" dirty="0">
              <a:solidFill>
                <a:schemeClr val="bg1"/>
              </a:solidFill>
            </a:endParaRPr>
          </a:p>
          <a:p>
            <a:pPr algn="ctr"/>
            <a:endParaRPr kumimoji="1" lang="en-US" altLang="ja-JP" sz="8000" dirty="0">
              <a:solidFill>
                <a:schemeClr val="bg1"/>
              </a:solidFill>
            </a:endParaRPr>
          </a:p>
          <a:p>
            <a:pPr algn="ctr"/>
            <a:endParaRPr kumimoji="1" lang="ja-JP" altLang="en-US" sz="8000" dirty="0">
              <a:solidFill>
                <a:schemeClr val="bg1"/>
              </a:solidFill>
            </a:endParaRPr>
          </a:p>
        </p:txBody>
      </p:sp>
    </p:spTree>
    <p:extLst>
      <p:ext uri="{BB962C8B-B14F-4D97-AF65-F5344CB8AC3E}">
        <p14:creationId xmlns:p14="http://schemas.microsoft.com/office/powerpoint/2010/main" val="15349814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7200" dirty="0">
                <a:solidFill>
                  <a:schemeClr val="bg1"/>
                </a:solidFill>
              </a:rPr>
              <a:t>ご老人の圧倒的増加</a:t>
            </a:r>
          </a:p>
        </p:txBody>
      </p:sp>
    </p:spTree>
    <p:extLst>
      <p:ext uri="{BB962C8B-B14F-4D97-AF65-F5344CB8AC3E}">
        <p14:creationId xmlns:p14="http://schemas.microsoft.com/office/powerpoint/2010/main" val="1944744274"/>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6000" dirty="0">
                <a:solidFill>
                  <a:schemeClr val="bg1"/>
                </a:solidFill>
              </a:rPr>
              <a:t>明日死ぬ人間が</a:t>
            </a:r>
            <a:endParaRPr kumimoji="1" lang="en-US" altLang="ja-JP" sz="6000" dirty="0">
              <a:solidFill>
                <a:schemeClr val="bg1"/>
              </a:solidFill>
            </a:endParaRPr>
          </a:p>
          <a:p>
            <a:pPr algn="ctr"/>
            <a:r>
              <a:rPr kumimoji="1" lang="ja-JP" altLang="en-US" sz="6000" dirty="0">
                <a:solidFill>
                  <a:schemeClr val="bg1"/>
                </a:solidFill>
              </a:rPr>
              <a:t>日に日に増え続ける社会</a:t>
            </a:r>
          </a:p>
        </p:txBody>
      </p:sp>
    </p:spTree>
    <p:extLst>
      <p:ext uri="{BB962C8B-B14F-4D97-AF65-F5344CB8AC3E}">
        <p14:creationId xmlns:p14="http://schemas.microsoft.com/office/powerpoint/2010/main" val="416298492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13800" dirty="0">
                <a:solidFill>
                  <a:schemeClr val="bg1"/>
                </a:solidFill>
              </a:rPr>
              <a:t>墓地の不足</a:t>
            </a:r>
          </a:p>
        </p:txBody>
      </p:sp>
    </p:spTree>
    <p:extLst>
      <p:ext uri="{BB962C8B-B14F-4D97-AF65-F5344CB8AC3E}">
        <p14:creationId xmlns:p14="http://schemas.microsoft.com/office/powerpoint/2010/main" val="538900569"/>
      </p:ext>
    </p:extLst>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DF088-44F4-42E5-824D-A181728B35FC}"/>
              </a:ext>
            </a:extLst>
          </p:cNvPr>
          <p:cNvSpPr>
            <a:spLocks noGrp="1"/>
          </p:cNvSpPr>
          <p:nvPr>
            <p:ph type="title"/>
          </p:nvPr>
        </p:nvSpPr>
        <p:spPr/>
        <p:txBody>
          <a:bodyPr/>
          <a:lstStyle/>
          <a:p>
            <a:r>
              <a:rPr kumimoji="1" lang="en-US" altLang="ja-JP" b="1" dirty="0">
                <a:ln>
                  <a:solidFill>
                    <a:schemeClr val="bg1">
                      <a:alpha val="90000"/>
                    </a:schemeClr>
                  </a:solidFill>
                </a:ln>
              </a:rPr>
              <a:t>Needs</a:t>
            </a:r>
            <a:endParaRPr kumimoji="1" lang="ja-JP" altLang="en-US" b="1" dirty="0">
              <a:ln>
                <a:solidFill>
                  <a:schemeClr val="bg1">
                    <a:alpha val="90000"/>
                  </a:schemeClr>
                </a:solidFill>
              </a:ln>
            </a:endParaRPr>
          </a:p>
        </p:txBody>
      </p:sp>
      <p:sp>
        <p:nvSpPr>
          <p:cNvPr id="3" name="テキスト プレースホルダー 2">
            <a:extLst>
              <a:ext uri="{FF2B5EF4-FFF2-40B4-BE49-F238E27FC236}">
                <a16:creationId xmlns:a16="http://schemas.microsoft.com/office/drawing/2014/main" id="{B4E00548-61E5-440D-B183-20A53772038E}"/>
              </a:ext>
            </a:extLst>
          </p:cNvPr>
          <p:cNvSpPr>
            <a:spLocks noGrp="1"/>
          </p:cNvSpPr>
          <p:nvPr>
            <p:ph type="body" idx="1"/>
          </p:nvPr>
        </p:nvSpPr>
        <p:spPr/>
        <p:txBody>
          <a:bodyPr/>
          <a:lstStyle/>
          <a:p>
            <a:r>
              <a:rPr kumimoji="1" lang="ja-JP" altLang="en-US" dirty="0"/>
              <a:t>ニーズ</a:t>
            </a:r>
          </a:p>
        </p:txBody>
      </p:sp>
    </p:spTree>
    <p:extLst>
      <p:ext uri="{BB962C8B-B14F-4D97-AF65-F5344CB8AC3E}">
        <p14:creationId xmlns:p14="http://schemas.microsoft.com/office/powerpoint/2010/main" val="346630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kumimoji="1" lang="en-US" altLang="ja-JP" dirty="0"/>
              <a:t>Needs</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8595360" cy="4351337"/>
          </a:xfrm>
          <a:solidFill>
            <a:schemeClr val="tx1">
              <a:lumMod val="50000"/>
              <a:lumOff val="50000"/>
              <a:alpha val="50000"/>
            </a:schemeClr>
          </a:solidFill>
        </p:spPr>
        <p:txBody>
          <a:bodyPr vert="horz" anchor="ctr">
            <a:normAutofit/>
          </a:bodyPr>
          <a:lstStyle/>
          <a:p>
            <a:pPr marL="0" indent="0" algn="ctr">
              <a:buNone/>
            </a:pPr>
            <a:r>
              <a:rPr kumimoji="1" lang="en-US" altLang="ja-JP" sz="18400" dirty="0">
                <a:ln w="0">
                  <a:noFill/>
                </a:ln>
                <a:solidFill>
                  <a:schemeClr val="bg1"/>
                </a:solidFill>
              </a:rPr>
              <a:t>Needs</a:t>
            </a:r>
          </a:p>
        </p:txBody>
      </p:sp>
    </p:spTree>
    <p:extLst>
      <p:ext uri="{BB962C8B-B14F-4D97-AF65-F5344CB8AC3E}">
        <p14:creationId xmlns:p14="http://schemas.microsoft.com/office/powerpoint/2010/main" val="398436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kumimoji="1" lang="en-US" altLang="ja-JP" dirty="0"/>
              <a:t>Needs</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775809" y="1854438"/>
            <a:ext cx="10346282" cy="916513"/>
          </a:xfrm>
          <a:solidFill>
            <a:schemeClr val="tx1">
              <a:lumMod val="50000"/>
              <a:lumOff val="50000"/>
              <a:alpha val="50000"/>
            </a:schemeClr>
          </a:solidFill>
        </p:spPr>
        <p:txBody>
          <a:bodyPr vert="horz" anchor="ctr">
            <a:normAutofit fontScale="32500" lnSpcReduction="20000"/>
          </a:bodyPr>
          <a:lstStyle/>
          <a:p>
            <a:pPr marL="0" indent="0" algn="ctr">
              <a:buNone/>
            </a:pPr>
            <a:r>
              <a:rPr kumimoji="1" lang="en-US" altLang="ja-JP" sz="18400" dirty="0">
                <a:ln w="0">
                  <a:noFill/>
                </a:ln>
                <a:solidFill>
                  <a:schemeClr val="bg1"/>
                </a:solidFill>
              </a:rPr>
              <a:t>Needs</a:t>
            </a:r>
          </a:p>
        </p:txBody>
      </p:sp>
      <p:sp>
        <p:nvSpPr>
          <p:cNvPr id="5" name="縦書きテキスト プレースホルダー 2">
            <a:extLst>
              <a:ext uri="{FF2B5EF4-FFF2-40B4-BE49-F238E27FC236}">
                <a16:creationId xmlns:a16="http://schemas.microsoft.com/office/drawing/2014/main" id="{96F497AD-9BCD-49C9-AE3C-CCE86A75FD09}"/>
              </a:ext>
            </a:extLst>
          </p:cNvPr>
          <p:cNvSpPr txBox="1">
            <a:spLocks/>
          </p:cNvSpPr>
          <p:nvPr/>
        </p:nvSpPr>
        <p:spPr>
          <a:xfrm>
            <a:off x="6276395" y="3092515"/>
            <a:ext cx="4845696" cy="3224309"/>
          </a:xfrm>
          <a:prstGeom prst="rect">
            <a:avLst/>
          </a:prstGeom>
          <a:solidFill>
            <a:schemeClr val="tx1">
              <a:lumMod val="50000"/>
              <a:lumOff val="50000"/>
              <a:alpha val="50000"/>
            </a:schemeClr>
          </a:solidFill>
        </p:spPr>
        <p:txBody>
          <a:bodyPr vert="horz" lIns="91440" tIns="45720" rIns="91440" bIns="45720" rtlCol="0" anchor="ct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a:lstStyle>
          <a:p>
            <a:pPr marL="0" indent="0" algn="ctr">
              <a:buFont typeface="Arial" pitchFamily="34" charset="0"/>
              <a:buNone/>
            </a:pPr>
            <a:r>
              <a:rPr lang="ja-JP" altLang="en-US" sz="8000" dirty="0">
                <a:ln w="0">
                  <a:noFill/>
                </a:ln>
                <a:solidFill>
                  <a:schemeClr val="bg1"/>
                </a:solidFill>
              </a:rPr>
              <a:t>墓地の</a:t>
            </a:r>
            <a:br>
              <a:rPr lang="en-US" altLang="ja-JP" sz="8000" dirty="0">
                <a:ln w="0">
                  <a:noFill/>
                </a:ln>
                <a:solidFill>
                  <a:schemeClr val="bg1"/>
                </a:solidFill>
              </a:rPr>
            </a:br>
            <a:r>
              <a:rPr lang="ja-JP" altLang="en-US" sz="8000" dirty="0">
                <a:ln w="0">
                  <a:noFill/>
                </a:ln>
                <a:solidFill>
                  <a:schemeClr val="bg1"/>
                </a:solidFill>
              </a:rPr>
              <a:t>不足</a:t>
            </a:r>
            <a:endParaRPr lang="en-US" altLang="ja-JP" sz="8000" dirty="0">
              <a:ln w="0">
                <a:noFill/>
              </a:ln>
              <a:solidFill>
                <a:schemeClr val="bg1"/>
              </a:solidFill>
            </a:endParaRPr>
          </a:p>
        </p:txBody>
      </p:sp>
      <p:sp>
        <p:nvSpPr>
          <p:cNvPr id="6" name="縦書きテキスト プレースホルダー 2">
            <a:extLst>
              <a:ext uri="{FF2B5EF4-FFF2-40B4-BE49-F238E27FC236}">
                <a16:creationId xmlns:a16="http://schemas.microsoft.com/office/drawing/2014/main" id="{6157DD08-C8A7-4316-81CF-4C689C7CC0FE}"/>
              </a:ext>
            </a:extLst>
          </p:cNvPr>
          <p:cNvSpPr txBox="1">
            <a:spLocks/>
          </p:cNvSpPr>
          <p:nvPr/>
        </p:nvSpPr>
        <p:spPr>
          <a:xfrm>
            <a:off x="775808" y="3092515"/>
            <a:ext cx="5139799" cy="3248607"/>
          </a:xfrm>
          <a:prstGeom prst="rect">
            <a:avLst/>
          </a:prstGeom>
          <a:solidFill>
            <a:schemeClr val="tx1">
              <a:lumMod val="50000"/>
              <a:lumOff val="50000"/>
              <a:alpha val="50000"/>
            </a:schemeClr>
          </a:solidFill>
        </p:spPr>
        <p:txBody>
          <a:bodyPr vert="horz" lIns="91440" tIns="45720" rIns="91440" bIns="45720" rtlCol="0" anchor="ct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a:lstStyle>
          <a:p>
            <a:pPr marL="0" indent="0" algn="ctr">
              <a:buNone/>
            </a:pPr>
            <a:r>
              <a:rPr lang="ja-JP" altLang="en-US" sz="4400" dirty="0">
                <a:ln w="0">
                  <a:noFill/>
                </a:ln>
                <a:solidFill>
                  <a:schemeClr val="bg1"/>
                </a:solidFill>
              </a:rPr>
              <a:t>ロマンチックじゃない</a:t>
            </a:r>
            <a:br>
              <a:rPr lang="en-US" altLang="ja-JP" sz="4400" dirty="0">
                <a:ln w="0">
                  <a:noFill/>
                </a:ln>
                <a:solidFill>
                  <a:schemeClr val="bg1"/>
                </a:solidFill>
              </a:rPr>
            </a:br>
            <a:r>
              <a:rPr lang="ja-JP" altLang="en-US" sz="4400" dirty="0">
                <a:ln w="0">
                  <a:noFill/>
                </a:ln>
                <a:solidFill>
                  <a:schemeClr val="bg1"/>
                </a:solidFill>
              </a:rPr>
              <a:t>人生の終焉</a:t>
            </a:r>
            <a:endParaRPr lang="en-US" altLang="ja-JP" sz="4400" dirty="0">
              <a:ln w="0">
                <a:noFill/>
              </a:ln>
              <a:solidFill>
                <a:schemeClr val="bg1"/>
              </a:solidFill>
            </a:endParaRPr>
          </a:p>
        </p:txBody>
      </p:sp>
    </p:spTree>
    <p:extLst>
      <p:ext uri="{BB962C8B-B14F-4D97-AF65-F5344CB8AC3E}">
        <p14:creationId xmlns:p14="http://schemas.microsoft.com/office/powerpoint/2010/main" val="206857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lang="en-US" altLang="ja-JP" dirty="0"/>
              <a:t>Needs</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775809" y="1854438"/>
            <a:ext cx="10346282" cy="2390991"/>
          </a:xfrm>
          <a:solidFill>
            <a:schemeClr val="tx1">
              <a:lumMod val="50000"/>
              <a:lumOff val="50000"/>
              <a:alpha val="50000"/>
            </a:schemeClr>
          </a:solidFill>
        </p:spPr>
        <p:txBody>
          <a:bodyPr vert="horz" anchor="ctr">
            <a:normAutofit fontScale="62500" lnSpcReduction="20000"/>
          </a:bodyPr>
          <a:lstStyle/>
          <a:p>
            <a:pPr marL="0" indent="0" algn="ctr">
              <a:buNone/>
            </a:pPr>
            <a:r>
              <a:rPr kumimoji="1" lang="ja-JP" altLang="en-US" sz="18400" dirty="0">
                <a:ln w="0">
                  <a:noFill/>
                </a:ln>
                <a:solidFill>
                  <a:schemeClr val="bg1"/>
                </a:solidFill>
              </a:rPr>
              <a:t>問題発見の背景</a:t>
            </a:r>
            <a:endParaRPr kumimoji="1" lang="en-US" altLang="ja-JP" sz="18400" dirty="0">
              <a:ln w="0">
                <a:noFill/>
              </a:ln>
              <a:solidFill>
                <a:schemeClr val="bg1"/>
              </a:solidFill>
            </a:endParaRPr>
          </a:p>
        </p:txBody>
      </p:sp>
      <p:sp>
        <p:nvSpPr>
          <p:cNvPr id="5" name="縦書きテキスト プレースホルダー 2">
            <a:extLst>
              <a:ext uri="{FF2B5EF4-FFF2-40B4-BE49-F238E27FC236}">
                <a16:creationId xmlns:a16="http://schemas.microsoft.com/office/drawing/2014/main" id="{96F497AD-9BCD-49C9-AE3C-CCE86A75FD09}"/>
              </a:ext>
            </a:extLst>
          </p:cNvPr>
          <p:cNvSpPr txBox="1">
            <a:spLocks/>
          </p:cNvSpPr>
          <p:nvPr/>
        </p:nvSpPr>
        <p:spPr>
          <a:xfrm>
            <a:off x="6276395" y="4560934"/>
            <a:ext cx="4845696" cy="1755890"/>
          </a:xfrm>
          <a:prstGeom prst="rect">
            <a:avLst/>
          </a:prstGeom>
          <a:solidFill>
            <a:schemeClr val="tx1">
              <a:lumMod val="50000"/>
              <a:lumOff val="50000"/>
              <a:alpha val="50000"/>
            </a:schemeClr>
          </a:solidFill>
        </p:spPr>
        <p:txBody>
          <a:bodyPr vert="horz" lIns="91440" tIns="45720" rIns="91440" bIns="45720" rtlCol="0" anchor="ctr">
            <a:normAutofit fontScale="85000" lnSpcReduction="2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a:lstStyle>
          <a:p>
            <a:pPr marL="0" indent="0" algn="ctr">
              <a:buFont typeface="Arial" pitchFamily="34" charset="0"/>
              <a:buNone/>
            </a:pPr>
            <a:r>
              <a:rPr lang="ja-JP" altLang="en-US" sz="8000" dirty="0">
                <a:ln w="0">
                  <a:noFill/>
                </a:ln>
                <a:solidFill>
                  <a:schemeClr val="bg1"/>
                </a:solidFill>
              </a:rPr>
              <a:t>墓地の</a:t>
            </a:r>
            <a:br>
              <a:rPr lang="en-US" altLang="ja-JP" sz="8000" dirty="0">
                <a:ln w="0">
                  <a:noFill/>
                </a:ln>
                <a:solidFill>
                  <a:schemeClr val="bg1"/>
                </a:solidFill>
              </a:rPr>
            </a:br>
            <a:r>
              <a:rPr lang="ja-JP" altLang="en-US" sz="8000" dirty="0">
                <a:ln w="0">
                  <a:noFill/>
                </a:ln>
                <a:solidFill>
                  <a:schemeClr val="bg1"/>
                </a:solidFill>
              </a:rPr>
              <a:t>不足</a:t>
            </a:r>
            <a:endParaRPr lang="en-US" altLang="ja-JP" sz="8000" dirty="0">
              <a:ln w="0">
                <a:noFill/>
              </a:ln>
              <a:solidFill>
                <a:schemeClr val="bg1"/>
              </a:solidFill>
            </a:endParaRPr>
          </a:p>
        </p:txBody>
      </p:sp>
      <p:sp>
        <p:nvSpPr>
          <p:cNvPr id="6" name="縦書きテキスト プレースホルダー 2">
            <a:extLst>
              <a:ext uri="{FF2B5EF4-FFF2-40B4-BE49-F238E27FC236}">
                <a16:creationId xmlns:a16="http://schemas.microsoft.com/office/drawing/2014/main" id="{6157DD08-C8A7-4316-81CF-4C689C7CC0FE}"/>
              </a:ext>
            </a:extLst>
          </p:cNvPr>
          <p:cNvSpPr txBox="1">
            <a:spLocks/>
          </p:cNvSpPr>
          <p:nvPr/>
        </p:nvSpPr>
        <p:spPr>
          <a:xfrm>
            <a:off x="775808" y="4572000"/>
            <a:ext cx="5139799" cy="1769122"/>
          </a:xfrm>
          <a:prstGeom prst="rect">
            <a:avLst/>
          </a:prstGeom>
          <a:solidFill>
            <a:schemeClr val="tx1">
              <a:lumMod val="50000"/>
              <a:lumOff val="50000"/>
              <a:alpha val="50000"/>
            </a:schemeClr>
          </a:solidFill>
        </p:spPr>
        <p:txBody>
          <a:bodyPr vert="horz" lIns="91440" tIns="45720" rIns="91440" bIns="45720" rtlCol="0" anchor="ct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a:lstStyle>
          <a:p>
            <a:pPr marL="0" indent="0" algn="ctr">
              <a:buNone/>
            </a:pPr>
            <a:r>
              <a:rPr lang="ja-JP" altLang="en-US" sz="4400" dirty="0">
                <a:ln w="0">
                  <a:noFill/>
                </a:ln>
                <a:solidFill>
                  <a:schemeClr val="bg1"/>
                </a:solidFill>
              </a:rPr>
              <a:t>ロマンチックじゃない</a:t>
            </a:r>
            <a:br>
              <a:rPr lang="en-US" altLang="ja-JP" sz="4400" dirty="0">
                <a:ln w="0">
                  <a:noFill/>
                </a:ln>
                <a:solidFill>
                  <a:schemeClr val="bg1"/>
                </a:solidFill>
              </a:rPr>
            </a:br>
            <a:r>
              <a:rPr lang="ja-JP" altLang="en-US" sz="4400" dirty="0">
                <a:ln w="0">
                  <a:noFill/>
                </a:ln>
                <a:solidFill>
                  <a:schemeClr val="bg1"/>
                </a:solidFill>
              </a:rPr>
              <a:t>人生の終焉</a:t>
            </a:r>
            <a:endParaRPr lang="en-US" altLang="ja-JP" sz="4400" dirty="0">
              <a:ln w="0">
                <a:noFill/>
              </a:ln>
              <a:solidFill>
                <a:schemeClr val="bg1"/>
              </a:solidFill>
            </a:endParaRPr>
          </a:p>
        </p:txBody>
      </p:sp>
    </p:spTree>
    <p:extLst>
      <p:ext uri="{BB962C8B-B14F-4D97-AF65-F5344CB8AC3E}">
        <p14:creationId xmlns:p14="http://schemas.microsoft.com/office/powerpoint/2010/main" val="50980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lang="en-US" altLang="ja-JP" dirty="0"/>
              <a:t>Needs</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775809" y="1854438"/>
            <a:ext cx="10346282" cy="4741169"/>
          </a:xfrm>
          <a:solidFill>
            <a:schemeClr val="tx1">
              <a:lumMod val="50000"/>
              <a:lumOff val="50000"/>
              <a:alpha val="50000"/>
            </a:schemeClr>
          </a:solidFill>
        </p:spPr>
        <p:txBody>
          <a:bodyPr vert="horz" anchor="ctr">
            <a:normAutofit/>
          </a:bodyPr>
          <a:lstStyle/>
          <a:p>
            <a:pPr marL="0" indent="0" algn="ctr">
              <a:buNone/>
            </a:pPr>
            <a:r>
              <a:rPr kumimoji="1" lang="ja-JP" altLang="en-US" sz="18400" dirty="0">
                <a:ln w="0">
                  <a:noFill/>
                </a:ln>
                <a:solidFill>
                  <a:schemeClr val="bg1"/>
                </a:solidFill>
              </a:rPr>
              <a:t>実は</a:t>
            </a:r>
            <a:r>
              <a:rPr kumimoji="1" lang="en-US" altLang="ja-JP" sz="18400" dirty="0">
                <a:ln w="0">
                  <a:noFill/>
                </a:ln>
                <a:solidFill>
                  <a:schemeClr val="bg1"/>
                </a:solidFill>
              </a:rPr>
              <a:t>…</a:t>
            </a:r>
          </a:p>
        </p:txBody>
      </p:sp>
    </p:spTree>
    <p:extLst>
      <p:ext uri="{BB962C8B-B14F-4D97-AF65-F5344CB8AC3E}">
        <p14:creationId xmlns:p14="http://schemas.microsoft.com/office/powerpoint/2010/main" val="759569909"/>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lang="en-US" altLang="ja-JP" dirty="0"/>
              <a:t>Needs</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775809" y="1854438"/>
            <a:ext cx="10346282" cy="4741169"/>
          </a:xfrm>
          <a:solidFill>
            <a:schemeClr val="tx1">
              <a:lumMod val="50000"/>
              <a:lumOff val="50000"/>
              <a:alpha val="50000"/>
            </a:schemeClr>
          </a:solidFill>
        </p:spPr>
        <p:txBody>
          <a:bodyPr vert="horz" anchor="ctr">
            <a:normAutofit/>
          </a:bodyPr>
          <a:lstStyle/>
          <a:p>
            <a:pPr marL="0" indent="0" algn="ctr">
              <a:buNone/>
            </a:pPr>
            <a:r>
              <a:rPr kumimoji="1" lang="ja-JP" altLang="en-US" sz="7200" dirty="0">
                <a:ln w="0">
                  <a:noFill/>
                </a:ln>
                <a:solidFill>
                  <a:schemeClr val="bg1"/>
                </a:solidFill>
              </a:rPr>
              <a:t>祖父達が死にかけました</a:t>
            </a:r>
            <a:endParaRPr kumimoji="1" lang="en-US" altLang="ja-JP" sz="7200" dirty="0">
              <a:ln w="0">
                <a:noFill/>
              </a:ln>
              <a:solidFill>
                <a:schemeClr val="bg1"/>
              </a:solidFill>
            </a:endParaRPr>
          </a:p>
        </p:txBody>
      </p:sp>
    </p:spTree>
    <p:extLst>
      <p:ext uri="{BB962C8B-B14F-4D97-AF65-F5344CB8AC3E}">
        <p14:creationId xmlns:p14="http://schemas.microsoft.com/office/powerpoint/2010/main" val="701700728"/>
      </p:ext>
    </p:extLst>
  </p:cSld>
  <p:clrMapOvr>
    <a:masterClrMapping/>
  </p:clrMapOvr>
  <p:transition spd="slow">
    <p:push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lang="en-US" altLang="ja-JP" dirty="0"/>
              <a:t>Needs</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775809" y="1854438"/>
            <a:ext cx="10346282" cy="4741169"/>
          </a:xfrm>
          <a:solidFill>
            <a:schemeClr val="tx1">
              <a:lumMod val="50000"/>
              <a:lumOff val="50000"/>
              <a:alpha val="50000"/>
            </a:schemeClr>
          </a:solidFill>
        </p:spPr>
        <p:txBody>
          <a:bodyPr vert="horz" anchor="ctr">
            <a:normAutofit/>
          </a:bodyPr>
          <a:lstStyle/>
          <a:p>
            <a:pPr marL="0" indent="0" algn="ctr">
              <a:buNone/>
            </a:pPr>
            <a:r>
              <a:rPr kumimoji="1" lang="ja-JP" altLang="en-US" sz="7200" dirty="0">
                <a:ln w="0">
                  <a:noFill/>
                </a:ln>
                <a:solidFill>
                  <a:schemeClr val="bg1"/>
                </a:solidFill>
              </a:rPr>
              <a:t>その際に本気で考えた</a:t>
            </a:r>
            <a:endParaRPr kumimoji="1" lang="en-US" altLang="ja-JP" sz="7200" dirty="0">
              <a:ln w="0">
                <a:noFill/>
              </a:ln>
              <a:solidFill>
                <a:schemeClr val="bg1"/>
              </a:solidFill>
            </a:endParaRPr>
          </a:p>
          <a:p>
            <a:pPr marL="0" indent="0" algn="ctr">
              <a:buNone/>
            </a:pPr>
            <a:r>
              <a:rPr kumimoji="1" lang="ja-JP" altLang="en-US" sz="7200" dirty="0">
                <a:ln w="0">
                  <a:noFill/>
                </a:ln>
                <a:solidFill>
                  <a:schemeClr val="bg1"/>
                </a:solidFill>
              </a:rPr>
              <a:t>自分の役割</a:t>
            </a:r>
            <a:endParaRPr kumimoji="1" lang="en-US" altLang="ja-JP" sz="7200" dirty="0">
              <a:ln w="0">
                <a:noFill/>
              </a:ln>
              <a:solidFill>
                <a:schemeClr val="bg1"/>
              </a:solidFill>
            </a:endParaRPr>
          </a:p>
        </p:txBody>
      </p:sp>
    </p:spTree>
    <p:extLst>
      <p:ext uri="{BB962C8B-B14F-4D97-AF65-F5344CB8AC3E}">
        <p14:creationId xmlns:p14="http://schemas.microsoft.com/office/powerpoint/2010/main" val="3583504280"/>
      </p:ext>
    </p:extLst>
  </p:cSld>
  <p:clrMapOvr>
    <a:masterClrMapping/>
  </p:clrMapOvr>
  <p:transition spd="slow">
    <p:push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lang="en-US" altLang="ja-JP" dirty="0"/>
              <a:t>Needs</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775809" y="1854438"/>
            <a:ext cx="10346282" cy="4741169"/>
          </a:xfrm>
          <a:solidFill>
            <a:schemeClr val="tx1">
              <a:lumMod val="50000"/>
              <a:lumOff val="50000"/>
              <a:alpha val="50000"/>
            </a:schemeClr>
          </a:solidFill>
        </p:spPr>
        <p:txBody>
          <a:bodyPr vert="horz" anchor="ctr">
            <a:normAutofit lnSpcReduction="10000"/>
          </a:bodyPr>
          <a:lstStyle/>
          <a:p>
            <a:pPr marL="0" indent="0" algn="ctr">
              <a:buNone/>
            </a:pPr>
            <a:r>
              <a:rPr kumimoji="1" lang="ja-JP" altLang="en-US" sz="7200" dirty="0">
                <a:ln w="0">
                  <a:noFill/>
                </a:ln>
                <a:solidFill>
                  <a:schemeClr val="bg1"/>
                </a:solidFill>
              </a:rPr>
              <a:t>そんなときに</a:t>
            </a:r>
            <a:endParaRPr kumimoji="1" lang="en-US" altLang="ja-JP" sz="7200" dirty="0">
              <a:ln w="0">
                <a:noFill/>
              </a:ln>
              <a:solidFill>
                <a:schemeClr val="bg1"/>
              </a:solidFill>
            </a:endParaRPr>
          </a:p>
          <a:p>
            <a:pPr marL="0" indent="0" algn="ctr">
              <a:buNone/>
            </a:pPr>
            <a:r>
              <a:rPr lang="ja-JP" altLang="en-US" sz="7200" dirty="0">
                <a:ln w="0">
                  <a:noFill/>
                </a:ln>
                <a:solidFill>
                  <a:schemeClr val="bg1"/>
                </a:solidFill>
              </a:rPr>
              <a:t>ふと</a:t>
            </a:r>
            <a:endParaRPr lang="en-US" altLang="ja-JP" sz="7200" dirty="0">
              <a:ln w="0">
                <a:noFill/>
              </a:ln>
              <a:solidFill>
                <a:schemeClr val="bg1"/>
              </a:solidFill>
            </a:endParaRPr>
          </a:p>
          <a:p>
            <a:pPr marL="0" indent="0" algn="ctr">
              <a:buNone/>
            </a:pPr>
            <a:r>
              <a:rPr kumimoji="1" lang="ja-JP" altLang="en-US" sz="7200" dirty="0">
                <a:ln w="0">
                  <a:noFill/>
                </a:ln>
                <a:solidFill>
                  <a:schemeClr val="bg1"/>
                </a:solidFill>
              </a:rPr>
              <a:t>考えた</a:t>
            </a:r>
            <a:endParaRPr kumimoji="1" lang="en-US" altLang="ja-JP" sz="7200" dirty="0">
              <a:ln w="0">
                <a:noFill/>
              </a:ln>
              <a:solidFill>
                <a:schemeClr val="bg1"/>
              </a:solidFill>
            </a:endParaRPr>
          </a:p>
          <a:p>
            <a:pPr marL="0" indent="0" algn="ctr">
              <a:buNone/>
            </a:pPr>
            <a:r>
              <a:rPr lang="ja-JP" altLang="en-US" sz="7200" dirty="0">
                <a:ln w="0">
                  <a:noFill/>
                </a:ln>
                <a:solidFill>
                  <a:schemeClr val="bg1"/>
                </a:solidFill>
              </a:rPr>
              <a:t>自分の人生の終焉</a:t>
            </a:r>
            <a:endParaRPr kumimoji="1" lang="en-US" altLang="ja-JP" sz="7200" dirty="0">
              <a:ln w="0">
                <a:noFill/>
              </a:ln>
              <a:solidFill>
                <a:schemeClr val="bg1"/>
              </a:solidFill>
            </a:endParaRPr>
          </a:p>
        </p:txBody>
      </p:sp>
    </p:spTree>
    <p:extLst>
      <p:ext uri="{BB962C8B-B14F-4D97-AF65-F5344CB8AC3E}">
        <p14:creationId xmlns:p14="http://schemas.microsoft.com/office/powerpoint/2010/main" val="155834279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lang="en-US" altLang="ja-JP" dirty="0"/>
              <a:t>Needs</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775809" y="1854438"/>
            <a:ext cx="10346282" cy="4741169"/>
          </a:xfrm>
          <a:solidFill>
            <a:schemeClr val="tx1">
              <a:lumMod val="50000"/>
              <a:lumOff val="50000"/>
              <a:alpha val="50000"/>
            </a:schemeClr>
          </a:solidFill>
        </p:spPr>
        <p:txBody>
          <a:bodyPr vert="horz" anchor="ctr">
            <a:normAutofit/>
          </a:bodyPr>
          <a:lstStyle/>
          <a:p>
            <a:pPr marL="0" indent="0" algn="ctr">
              <a:buNone/>
            </a:pPr>
            <a:r>
              <a:rPr kumimoji="1" lang="ja-JP" altLang="en-US" sz="18400" dirty="0">
                <a:ln w="0">
                  <a:noFill/>
                </a:ln>
                <a:solidFill>
                  <a:schemeClr val="bg1"/>
                </a:solidFill>
              </a:rPr>
              <a:t>まさかの</a:t>
            </a:r>
            <a:endParaRPr kumimoji="1" lang="en-US" altLang="ja-JP" sz="18400" dirty="0">
              <a:ln w="0">
                <a:noFill/>
              </a:ln>
              <a:solidFill>
                <a:schemeClr val="bg1"/>
              </a:solidFill>
            </a:endParaRPr>
          </a:p>
        </p:txBody>
      </p:sp>
    </p:spTree>
    <p:extLst>
      <p:ext uri="{BB962C8B-B14F-4D97-AF65-F5344CB8AC3E}">
        <p14:creationId xmlns:p14="http://schemas.microsoft.com/office/powerpoint/2010/main" val="2659406835"/>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lang="en-US" altLang="ja-JP" dirty="0"/>
              <a:t>Needs</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775809" y="1854438"/>
            <a:ext cx="10346282" cy="4741169"/>
          </a:xfrm>
          <a:solidFill>
            <a:schemeClr val="tx1">
              <a:lumMod val="50000"/>
              <a:lumOff val="50000"/>
              <a:alpha val="50000"/>
            </a:schemeClr>
          </a:solidFill>
        </p:spPr>
        <p:txBody>
          <a:bodyPr vert="horz" anchor="ctr">
            <a:normAutofit/>
          </a:bodyPr>
          <a:lstStyle/>
          <a:p>
            <a:pPr marL="0" indent="0" algn="ctr">
              <a:buNone/>
            </a:pPr>
            <a:r>
              <a:rPr kumimoji="1" lang="ja-JP" altLang="en-US" sz="18400" dirty="0">
                <a:ln w="0">
                  <a:noFill/>
                </a:ln>
                <a:solidFill>
                  <a:schemeClr val="bg1"/>
                </a:solidFill>
              </a:rPr>
              <a:t>ノープラン</a:t>
            </a:r>
            <a:endParaRPr kumimoji="1" lang="en-US" altLang="ja-JP" sz="18400" dirty="0">
              <a:ln w="0">
                <a:noFill/>
              </a:ln>
              <a:solidFill>
                <a:schemeClr val="bg1"/>
              </a:solidFill>
            </a:endParaRPr>
          </a:p>
        </p:txBody>
      </p:sp>
    </p:spTree>
    <p:extLst>
      <p:ext uri="{BB962C8B-B14F-4D97-AF65-F5344CB8AC3E}">
        <p14:creationId xmlns:p14="http://schemas.microsoft.com/office/powerpoint/2010/main" val="146997405"/>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lang="en-US" altLang="ja-JP" dirty="0"/>
              <a:t>Needs</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775809" y="1854438"/>
            <a:ext cx="10346282" cy="4741169"/>
          </a:xfrm>
          <a:solidFill>
            <a:schemeClr val="tx1">
              <a:lumMod val="50000"/>
              <a:lumOff val="50000"/>
              <a:alpha val="50000"/>
            </a:schemeClr>
          </a:solidFill>
        </p:spPr>
        <p:txBody>
          <a:bodyPr vert="horz" anchor="ctr">
            <a:normAutofit/>
          </a:bodyPr>
          <a:lstStyle/>
          <a:p>
            <a:pPr marL="0" indent="0" algn="ctr">
              <a:buNone/>
            </a:pPr>
            <a:r>
              <a:rPr kumimoji="1" lang="ja-JP" altLang="en-US" sz="8800" dirty="0">
                <a:ln w="0">
                  <a:noFill/>
                </a:ln>
                <a:solidFill>
                  <a:schemeClr val="bg1"/>
                </a:solidFill>
              </a:rPr>
              <a:t>自分の人生の終焉に欲しいのは</a:t>
            </a:r>
            <a:r>
              <a:rPr lang="ja-JP" altLang="en-US" sz="8800" dirty="0">
                <a:ln w="0">
                  <a:noFill/>
                </a:ln>
                <a:solidFill>
                  <a:schemeClr val="bg1"/>
                </a:solidFill>
              </a:rPr>
              <a:t>？</a:t>
            </a:r>
            <a:endParaRPr kumimoji="1" lang="en-US" altLang="ja-JP" sz="8800" dirty="0">
              <a:ln w="0">
                <a:noFill/>
              </a:ln>
              <a:solidFill>
                <a:schemeClr val="bg1"/>
              </a:solidFill>
            </a:endParaRPr>
          </a:p>
        </p:txBody>
      </p:sp>
    </p:spTree>
    <p:extLst>
      <p:ext uri="{BB962C8B-B14F-4D97-AF65-F5344CB8AC3E}">
        <p14:creationId xmlns:p14="http://schemas.microsoft.com/office/powerpoint/2010/main" val="3121989669"/>
      </p:ext>
    </p:extLst>
  </p:cSld>
  <p:clrMapOvr>
    <a:masterClrMapping/>
  </p:clrMapOvr>
  <p:transition spd="slow">
    <p:cover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1" y="1691322"/>
            <a:ext cx="8967979" cy="4339650"/>
          </a:xfrm>
          <a:prstGeom prst="rect">
            <a:avLst/>
          </a:prstGeom>
          <a:solidFill>
            <a:schemeClr val="tx2">
              <a:alpha val="50000"/>
            </a:schemeClr>
          </a:solidFill>
        </p:spPr>
        <p:txBody>
          <a:bodyPr wrap="square" rtlCol="0">
            <a:spAutoFit/>
          </a:bodyPr>
          <a:lstStyle/>
          <a:p>
            <a:r>
              <a:rPr kumimoji="1" lang="ja-JP" altLang="en-US" sz="13800" dirty="0">
                <a:solidFill>
                  <a:schemeClr val="bg1"/>
                </a:solidFill>
              </a:rPr>
              <a:t>日本の</a:t>
            </a:r>
            <a:endParaRPr kumimoji="1" lang="en-US" altLang="ja-JP" sz="13800" dirty="0">
              <a:solidFill>
                <a:schemeClr val="bg1"/>
              </a:solidFill>
            </a:endParaRPr>
          </a:p>
          <a:p>
            <a:r>
              <a:rPr kumimoji="1" lang="ja-JP" altLang="en-US" sz="13800" dirty="0">
                <a:solidFill>
                  <a:schemeClr val="bg1"/>
                </a:solidFill>
              </a:rPr>
              <a:t>社会問題？</a:t>
            </a:r>
          </a:p>
        </p:txBody>
      </p:sp>
    </p:spTree>
    <p:extLst>
      <p:ext uri="{BB962C8B-B14F-4D97-AF65-F5344CB8AC3E}">
        <p14:creationId xmlns:p14="http://schemas.microsoft.com/office/powerpoint/2010/main" val="1143710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p:txBody>
          <a:bodyPr/>
          <a:lstStyle/>
          <a:p>
            <a:r>
              <a:rPr lang="en-US" altLang="ja-JP" dirty="0"/>
              <a:t>Needs</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775809" y="1854438"/>
            <a:ext cx="10346282" cy="4741169"/>
          </a:xfrm>
          <a:solidFill>
            <a:schemeClr val="tx1">
              <a:lumMod val="50000"/>
              <a:lumOff val="50000"/>
              <a:alpha val="50000"/>
            </a:schemeClr>
          </a:solidFill>
        </p:spPr>
        <p:txBody>
          <a:bodyPr vert="horz" anchor="ctr">
            <a:normAutofit fontScale="92500"/>
          </a:bodyPr>
          <a:lstStyle/>
          <a:p>
            <a:pPr marL="0" indent="0" algn="ctr">
              <a:buNone/>
            </a:pPr>
            <a:r>
              <a:rPr lang="ja-JP" altLang="en-US" sz="7200" dirty="0">
                <a:ln w="0">
                  <a:noFill/>
                </a:ln>
                <a:solidFill>
                  <a:schemeClr val="bg1"/>
                </a:solidFill>
              </a:rPr>
              <a:t>ロマンチック</a:t>
            </a:r>
            <a:endParaRPr lang="en-US" altLang="ja-JP" sz="7200" dirty="0">
              <a:ln w="0">
                <a:noFill/>
              </a:ln>
              <a:solidFill>
                <a:schemeClr val="bg1"/>
              </a:solidFill>
            </a:endParaRPr>
          </a:p>
          <a:p>
            <a:pPr marL="0" indent="0" algn="ctr">
              <a:buNone/>
            </a:pPr>
            <a:r>
              <a:rPr kumimoji="1" lang="ja-JP" altLang="en-US" sz="4000" dirty="0">
                <a:ln w="0">
                  <a:noFill/>
                </a:ln>
                <a:solidFill>
                  <a:schemeClr val="bg1"/>
                </a:solidFill>
              </a:rPr>
              <a:t>＆</a:t>
            </a:r>
            <a:endParaRPr kumimoji="1" lang="en-US" altLang="ja-JP" sz="4000" dirty="0">
              <a:ln w="0">
                <a:noFill/>
              </a:ln>
              <a:solidFill>
                <a:schemeClr val="bg1"/>
              </a:solidFill>
            </a:endParaRPr>
          </a:p>
          <a:p>
            <a:pPr marL="0" indent="0" algn="ctr">
              <a:buNone/>
            </a:pPr>
            <a:r>
              <a:rPr lang="ja-JP" altLang="en-US" sz="7200" dirty="0">
                <a:ln w="0">
                  <a:noFill/>
                </a:ln>
                <a:solidFill>
                  <a:schemeClr val="bg1"/>
                </a:solidFill>
              </a:rPr>
              <a:t>遺族に手を掛けさせない</a:t>
            </a:r>
            <a:br>
              <a:rPr lang="en-US" altLang="ja-JP" sz="7200" dirty="0">
                <a:ln w="0">
                  <a:noFill/>
                </a:ln>
                <a:solidFill>
                  <a:schemeClr val="bg1"/>
                </a:solidFill>
              </a:rPr>
            </a:br>
            <a:r>
              <a:rPr lang="ja-JP" altLang="en-US" sz="7200" dirty="0">
                <a:ln w="0">
                  <a:noFill/>
                </a:ln>
                <a:solidFill>
                  <a:schemeClr val="bg1"/>
                </a:solidFill>
              </a:rPr>
              <a:t>セルフワークのラスト・トリック</a:t>
            </a:r>
            <a:endParaRPr kumimoji="1" lang="en-US" altLang="ja-JP" sz="7200" dirty="0">
              <a:ln w="0">
                <a:noFill/>
              </a:ln>
              <a:solidFill>
                <a:schemeClr val="bg1"/>
              </a:solidFill>
            </a:endParaRPr>
          </a:p>
        </p:txBody>
      </p:sp>
    </p:spTree>
    <p:extLst>
      <p:ext uri="{BB962C8B-B14F-4D97-AF65-F5344CB8AC3E}">
        <p14:creationId xmlns:p14="http://schemas.microsoft.com/office/powerpoint/2010/main" val="3301980903"/>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a:xfrm>
            <a:off x="1261872" y="262393"/>
            <a:ext cx="9692640" cy="1428929"/>
          </a:xfrm>
        </p:spPr>
        <p:txBody>
          <a:bodyPr/>
          <a:lstStyle/>
          <a:p>
            <a:r>
              <a:rPr lang="en-US" altLang="ja-JP" dirty="0"/>
              <a:t>Agenda</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8595360" cy="4351337"/>
          </a:xfrm>
          <a:solidFill>
            <a:schemeClr val="tx1">
              <a:lumMod val="50000"/>
              <a:lumOff val="50000"/>
              <a:alpha val="50000"/>
            </a:schemeClr>
          </a:solidFill>
        </p:spPr>
        <p:txBody>
          <a:bodyPr vert="horz">
            <a:normAutofit/>
          </a:bodyPr>
          <a:lstStyle/>
          <a:p>
            <a:pPr>
              <a:buFont typeface="Wingdings" panose="05000000000000000000" pitchFamily="2" charset="2"/>
              <a:buChar char="l"/>
            </a:pPr>
            <a:r>
              <a:rPr lang="ja-JP" altLang="en-US" sz="2400" dirty="0">
                <a:ln w="0">
                  <a:noFill/>
                </a:ln>
                <a:solidFill>
                  <a:schemeClr val="bg1"/>
                </a:solidFill>
              </a:rPr>
              <a:t>ニーズ </a:t>
            </a:r>
            <a:r>
              <a:rPr lang="en-US" altLang="ja-JP" sz="1400" dirty="0">
                <a:ln w="0">
                  <a:noFill/>
                </a:ln>
                <a:solidFill>
                  <a:schemeClr val="bg1"/>
                </a:solidFill>
              </a:rPr>
              <a:t>Needs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対象顧客 </a:t>
            </a:r>
            <a:r>
              <a:rPr kumimoji="1" lang="en-US" altLang="ja-JP" sz="1400" dirty="0">
                <a:ln w="0">
                  <a:noFill/>
                </a:ln>
                <a:solidFill>
                  <a:schemeClr val="bg1"/>
                </a:solidFill>
              </a:rPr>
              <a:t>Customers</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課題の解決方法 </a:t>
            </a:r>
            <a:r>
              <a:rPr lang="en-US" altLang="ja-JP" sz="1400" dirty="0">
                <a:ln w="0">
                  <a:noFill/>
                </a:ln>
                <a:solidFill>
                  <a:schemeClr val="bg1"/>
                </a:solidFill>
              </a:rPr>
              <a:t>Solution</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リソース </a:t>
            </a:r>
            <a:r>
              <a:rPr lang="en-US" altLang="ja-JP" sz="1400" dirty="0">
                <a:ln w="0">
                  <a:noFill/>
                </a:ln>
                <a:solidFill>
                  <a:schemeClr val="bg1"/>
                </a:solidFill>
              </a:rPr>
              <a:t>Resources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ソリューションの内容と特徴 </a:t>
            </a:r>
            <a:r>
              <a:rPr kumimoji="1" lang="en-US" altLang="ja-JP" sz="1400" dirty="0">
                <a:ln w="0">
                  <a:noFill/>
                </a:ln>
                <a:solidFill>
                  <a:schemeClr val="bg1"/>
                </a:solidFill>
              </a:rPr>
              <a:t>Content and Features of Solution</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顧客にとっての新規性と価値 </a:t>
            </a:r>
            <a:r>
              <a:rPr lang="en-US" altLang="ja-JP" sz="1400" dirty="0">
                <a:ln w="0">
                  <a:noFill/>
                </a:ln>
                <a:solidFill>
                  <a:schemeClr val="bg1"/>
                </a:solidFill>
              </a:rPr>
              <a:t>Novelty and Value for Customers</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マーケティング </a:t>
            </a:r>
            <a:r>
              <a:rPr lang="en-US" altLang="ja-JP" sz="1400" dirty="0">
                <a:ln w="0">
                  <a:noFill/>
                </a:ln>
                <a:solidFill>
                  <a:schemeClr val="bg1"/>
                </a:solidFill>
              </a:rPr>
              <a:t>Marketing</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事業収支計画 </a:t>
            </a:r>
            <a:r>
              <a:rPr kumimoji="1" lang="en-US" altLang="ja-JP" sz="1400" dirty="0">
                <a:ln w="0">
                  <a:noFill/>
                </a:ln>
                <a:solidFill>
                  <a:schemeClr val="bg1"/>
                </a:solidFill>
              </a:rPr>
              <a:t>Revenue and Expense</a:t>
            </a:r>
            <a:endParaRPr kumimoji="1" lang="en-US" altLang="ja-JP" sz="2400" dirty="0">
              <a:ln w="0">
                <a:noFill/>
              </a:ln>
              <a:solidFill>
                <a:schemeClr val="bg1"/>
              </a:solidFill>
            </a:endParaRPr>
          </a:p>
        </p:txBody>
      </p:sp>
    </p:spTree>
    <p:extLst>
      <p:ext uri="{BB962C8B-B14F-4D97-AF65-F5344CB8AC3E}">
        <p14:creationId xmlns:p14="http://schemas.microsoft.com/office/powerpoint/2010/main" val="2838751634"/>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DF088-44F4-42E5-824D-A181728B35FC}"/>
              </a:ext>
            </a:extLst>
          </p:cNvPr>
          <p:cNvSpPr>
            <a:spLocks noGrp="1"/>
          </p:cNvSpPr>
          <p:nvPr>
            <p:ph type="title"/>
          </p:nvPr>
        </p:nvSpPr>
        <p:spPr>
          <a:ln>
            <a:noFill/>
          </a:ln>
        </p:spPr>
        <p:txBody>
          <a:bodyPr/>
          <a:lstStyle/>
          <a:p>
            <a:r>
              <a:rPr lang="en-US" altLang="ja-JP" b="1" dirty="0">
                <a:ln w="0">
                  <a:solidFill>
                    <a:schemeClr val="bg1">
                      <a:alpha val="90000"/>
                    </a:schemeClr>
                  </a:solidFill>
                </a:ln>
              </a:rPr>
              <a:t>Customers</a:t>
            </a:r>
            <a:endParaRPr kumimoji="1" lang="ja-JP" altLang="en-US" b="1" dirty="0">
              <a:ln>
                <a:solidFill>
                  <a:schemeClr val="bg1">
                    <a:alpha val="90000"/>
                  </a:schemeClr>
                </a:solidFill>
              </a:ln>
            </a:endParaRPr>
          </a:p>
        </p:txBody>
      </p:sp>
      <p:sp>
        <p:nvSpPr>
          <p:cNvPr id="3" name="テキスト プレースホルダー 2">
            <a:extLst>
              <a:ext uri="{FF2B5EF4-FFF2-40B4-BE49-F238E27FC236}">
                <a16:creationId xmlns:a16="http://schemas.microsoft.com/office/drawing/2014/main" id="{B4E00548-61E5-440D-B183-20A53772038E}"/>
              </a:ext>
            </a:extLst>
          </p:cNvPr>
          <p:cNvSpPr>
            <a:spLocks noGrp="1"/>
          </p:cNvSpPr>
          <p:nvPr>
            <p:ph type="body" idx="1"/>
          </p:nvPr>
        </p:nvSpPr>
        <p:spPr/>
        <p:txBody>
          <a:bodyPr/>
          <a:lstStyle/>
          <a:p>
            <a:r>
              <a:rPr lang="ja-JP" altLang="en-US" dirty="0"/>
              <a:t>カスタマー</a:t>
            </a:r>
            <a:endParaRPr kumimoji="1" lang="ja-JP" altLang="en-US" dirty="0"/>
          </a:p>
        </p:txBody>
      </p:sp>
    </p:spTree>
    <p:extLst>
      <p:ext uri="{BB962C8B-B14F-4D97-AF65-F5344CB8AC3E}">
        <p14:creationId xmlns:p14="http://schemas.microsoft.com/office/powerpoint/2010/main" val="129287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lang="en-US" altLang="ja-JP" dirty="0">
                <a:ln w="0">
                  <a:noFill/>
                </a:ln>
              </a:rPr>
              <a:t>Customers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1" y="1691322"/>
            <a:ext cx="8967979" cy="4339650"/>
          </a:xfrm>
          <a:prstGeom prst="rect">
            <a:avLst/>
          </a:prstGeom>
          <a:solidFill>
            <a:schemeClr val="tx2">
              <a:alpha val="50000"/>
            </a:schemeClr>
          </a:solidFill>
        </p:spPr>
        <p:txBody>
          <a:bodyPr wrap="square" rtlCol="0" anchor="ctr">
            <a:spAutoFit/>
          </a:bodyPr>
          <a:lstStyle/>
          <a:p>
            <a:pPr algn="ctr"/>
            <a:r>
              <a:rPr kumimoji="1" lang="ja-JP" altLang="en-US" sz="13800" dirty="0">
                <a:solidFill>
                  <a:schemeClr val="bg1"/>
                </a:solidFill>
              </a:rPr>
              <a:t>対象となる顧客</a:t>
            </a:r>
          </a:p>
        </p:txBody>
      </p:sp>
    </p:spTree>
    <p:extLst>
      <p:ext uri="{BB962C8B-B14F-4D97-AF65-F5344CB8AC3E}">
        <p14:creationId xmlns:p14="http://schemas.microsoft.com/office/powerpoint/2010/main" val="199971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lang="en-US" altLang="ja-JP" dirty="0">
                <a:ln w="0">
                  <a:noFill/>
                </a:ln>
              </a:rPr>
              <a:t>Customers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1" y="2045265"/>
            <a:ext cx="8967979" cy="4550342"/>
          </a:xfrm>
          <a:prstGeom prst="rect">
            <a:avLst/>
          </a:prstGeom>
          <a:solidFill>
            <a:schemeClr val="tx2">
              <a:alpha val="50000"/>
            </a:schemeClr>
          </a:solidFill>
        </p:spPr>
        <p:txBody>
          <a:bodyPr wrap="square" rtlCol="0" anchor="ctr">
            <a:normAutofit/>
          </a:bodyPr>
          <a:lstStyle/>
          <a:p>
            <a:pPr algn="ctr"/>
            <a:r>
              <a:rPr kumimoji="1" lang="ja-JP" altLang="en-US" sz="11500" dirty="0">
                <a:solidFill>
                  <a:schemeClr val="bg1"/>
                </a:solidFill>
              </a:rPr>
              <a:t>全ての</a:t>
            </a:r>
            <a:endParaRPr kumimoji="1" lang="en-US" altLang="ja-JP" sz="11500" dirty="0">
              <a:solidFill>
                <a:schemeClr val="bg1"/>
              </a:solidFill>
            </a:endParaRPr>
          </a:p>
          <a:p>
            <a:pPr algn="ctr"/>
            <a:r>
              <a:rPr kumimoji="1" lang="ja-JP" altLang="en-US" sz="11500" dirty="0">
                <a:solidFill>
                  <a:schemeClr val="bg1"/>
                </a:solidFill>
              </a:rPr>
              <a:t>死に往く人々</a:t>
            </a:r>
          </a:p>
        </p:txBody>
      </p:sp>
    </p:spTree>
    <p:extLst>
      <p:ext uri="{BB962C8B-B14F-4D97-AF65-F5344CB8AC3E}">
        <p14:creationId xmlns:p14="http://schemas.microsoft.com/office/powerpoint/2010/main" val="1609403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lang="en-US" altLang="ja-JP" dirty="0">
                <a:ln w="0">
                  <a:noFill/>
                </a:ln>
              </a:rPr>
              <a:t>Customers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1" y="2045265"/>
            <a:ext cx="8967979" cy="4550342"/>
          </a:xfrm>
          <a:prstGeom prst="rect">
            <a:avLst/>
          </a:prstGeom>
          <a:solidFill>
            <a:schemeClr val="tx2">
              <a:alpha val="50000"/>
            </a:schemeClr>
          </a:solidFill>
        </p:spPr>
        <p:txBody>
          <a:bodyPr wrap="square" rtlCol="0" anchor="ctr">
            <a:normAutofit/>
          </a:bodyPr>
          <a:lstStyle/>
          <a:p>
            <a:pPr algn="ctr"/>
            <a:r>
              <a:rPr kumimoji="1" lang="ja-JP" altLang="en-US" sz="11500" dirty="0">
                <a:solidFill>
                  <a:schemeClr val="bg1"/>
                </a:solidFill>
              </a:rPr>
              <a:t>ペットでも可</a:t>
            </a:r>
            <a:endParaRPr kumimoji="1" lang="en-US" altLang="ja-JP" sz="11500" dirty="0">
              <a:solidFill>
                <a:schemeClr val="bg1"/>
              </a:solidFill>
            </a:endParaRPr>
          </a:p>
        </p:txBody>
      </p:sp>
    </p:spTree>
    <p:extLst>
      <p:ext uri="{BB962C8B-B14F-4D97-AF65-F5344CB8AC3E}">
        <p14:creationId xmlns:p14="http://schemas.microsoft.com/office/powerpoint/2010/main" val="38485622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lang="en-US" altLang="ja-JP" dirty="0">
                <a:ln w="0">
                  <a:noFill/>
                </a:ln>
              </a:rPr>
              <a:t>Customers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1" y="2045265"/>
            <a:ext cx="8967979" cy="4550342"/>
          </a:xfrm>
          <a:prstGeom prst="rect">
            <a:avLst/>
          </a:prstGeom>
          <a:solidFill>
            <a:schemeClr val="tx2">
              <a:alpha val="50000"/>
            </a:schemeClr>
          </a:solidFill>
        </p:spPr>
        <p:txBody>
          <a:bodyPr wrap="square" rtlCol="0" anchor="ctr">
            <a:normAutofit/>
          </a:bodyPr>
          <a:lstStyle/>
          <a:p>
            <a:pPr algn="ctr"/>
            <a:r>
              <a:rPr kumimoji="1" lang="ja-JP" altLang="en-US" sz="11500" dirty="0">
                <a:solidFill>
                  <a:schemeClr val="bg1"/>
                </a:solidFill>
              </a:rPr>
              <a:t>以上です．</a:t>
            </a:r>
          </a:p>
        </p:txBody>
      </p:sp>
    </p:spTree>
    <p:extLst>
      <p:ext uri="{BB962C8B-B14F-4D97-AF65-F5344CB8AC3E}">
        <p14:creationId xmlns:p14="http://schemas.microsoft.com/office/powerpoint/2010/main" val="4006428754"/>
      </p:ext>
    </p:extLst>
  </p:cSld>
  <p:clrMapOvr>
    <a:masterClrMapping/>
  </p:clrMapOvr>
  <p:transition spd="slow">
    <p:cover dir="l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a:xfrm>
            <a:off x="1261872" y="262393"/>
            <a:ext cx="9692640" cy="1428929"/>
          </a:xfrm>
        </p:spPr>
        <p:txBody>
          <a:bodyPr/>
          <a:lstStyle/>
          <a:p>
            <a:r>
              <a:rPr lang="en-US" altLang="ja-JP" dirty="0"/>
              <a:t>Agenda</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8595360" cy="4351337"/>
          </a:xfrm>
          <a:solidFill>
            <a:schemeClr val="tx1">
              <a:lumMod val="50000"/>
              <a:lumOff val="50000"/>
              <a:alpha val="50000"/>
            </a:schemeClr>
          </a:solidFill>
        </p:spPr>
        <p:txBody>
          <a:bodyPr vert="horz">
            <a:normAutofit/>
          </a:bodyPr>
          <a:lstStyle/>
          <a:p>
            <a:pPr>
              <a:buFont typeface="Wingdings" panose="05000000000000000000" pitchFamily="2" charset="2"/>
              <a:buChar char="l"/>
            </a:pPr>
            <a:r>
              <a:rPr lang="ja-JP" altLang="en-US" sz="2400" dirty="0">
                <a:ln w="0">
                  <a:noFill/>
                </a:ln>
                <a:solidFill>
                  <a:schemeClr val="bg1"/>
                </a:solidFill>
              </a:rPr>
              <a:t>ニーズ </a:t>
            </a:r>
            <a:r>
              <a:rPr lang="en-US" altLang="ja-JP" sz="1400" dirty="0">
                <a:ln w="0">
                  <a:noFill/>
                </a:ln>
                <a:solidFill>
                  <a:schemeClr val="bg1"/>
                </a:solidFill>
              </a:rPr>
              <a:t>Needs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対象顧客 </a:t>
            </a:r>
            <a:r>
              <a:rPr kumimoji="1" lang="en-US" altLang="ja-JP" sz="1400" dirty="0">
                <a:ln w="0">
                  <a:noFill/>
                </a:ln>
                <a:solidFill>
                  <a:schemeClr val="bg1"/>
                </a:solidFill>
              </a:rPr>
              <a:t>Customers</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課題の解決方法 </a:t>
            </a:r>
            <a:r>
              <a:rPr lang="en-US" altLang="ja-JP" sz="1400" dirty="0">
                <a:ln w="0">
                  <a:noFill/>
                </a:ln>
                <a:solidFill>
                  <a:schemeClr val="bg1"/>
                </a:solidFill>
              </a:rPr>
              <a:t>Solution</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リソース </a:t>
            </a:r>
            <a:r>
              <a:rPr lang="en-US" altLang="ja-JP" sz="1400" dirty="0">
                <a:ln w="0">
                  <a:noFill/>
                </a:ln>
                <a:solidFill>
                  <a:schemeClr val="bg1"/>
                </a:solidFill>
              </a:rPr>
              <a:t>Resources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ソリューションの内容と特徴 </a:t>
            </a:r>
            <a:r>
              <a:rPr kumimoji="1" lang="en-US" altLang="ja-JP" sz="1400" dirty="0">
                <a:ln w="0">
                  <a:noFill/>
                </a:ln>
                <a:solidFill>
                  <a:schemeClr val="bg1"/>
                </a:solidFill>
              </a:rPr>
              <a:t>Content and Features of Solution</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顧客にとっての新規性と価値 </a:t>
            </a:r>
            <a:r>
              <a:rPr lang="en-US" altLang="ja-JP" sz="1400" dirty="0">
                <a:ln w="0">
                  <a:noFill/>
                </a:ln>
                <a:solidFill>
                  <a:schemeClr val="bg1"/>
                </a:solidFill>
              </a:rPr>
              <a:t>Novelty and Value for Customers</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マーケティング </a:t>
            </a:r>
            <a:r>
              <a:rPr lang="en-US" altLang="ja-JP" sz="1400" dirty="0">
                <a:ln w="0">
                  <a:noFill/>
                </a:ln>
                <a:solidFill>
                  <a:schemeClr val="bg1"/>
                </a:solidFill>
              </a:rPr>
              <a:t>Marketing</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事業収支計画 </a:t>
            </a:r>
            <a:r>
              <a:rPr kumimoji="1" lang="en-US" altLang="ja-JP" sz="1400" dirty="0">
                <a:ln w="0">
                  <a:noFill/>
                </a:ln>
                <a:solidFill>
                  <a:schemeClr val="bg1"/>
                </a:solidFill>
              </a:rPr>
              <a:t>Revenue and Expense</a:t>
            </a:r>
            <a:endParaRPr kumimoji="1" lang="en-US" altLang="ja-JP" sz="2400" dirty="0">
              <a:ln w="0">
                <a:noFill/>
              </a:ln>
              <a:solidFill>
                <a:schemeClr val="bg1"/>
              </a:solidFill>
            </a:endParaRPr>
          </a:p>
        </p:txBody>
      </p:sp>
    </p:spTree>
    <p:extLst>
      <p:ext uri="{BB962C8B-B14F-4D97-AF65-F5344CB8AC3E}">
        <p14:creationId xmlns:p14="http://schemas.microsoft.com/office/powerpoint/2010/main" val="4074810104"/>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DF088-44F4-42E5-824D-A181728B35FC}"/>
              </a:ext>
            </a:extLst>
          </p:cNvPr>
          <p:cNvSpPr>
            <a:spLocks noGrp="1"/>
          </p:cNvSpPr>
          <p:nvPr>
            <p:ph type="title"/>
          </p:nvPr>
        </p:nvSpPr>
        <p:spPr>
          <a:ln>
            <a:noFill/>
          </a:ln>
        </p:spPr>
        <p:txBody>
          <a:bodyPr/>
          <a:lstStyle/>
          <a:p>
            <a:r>
              <a:rPr lang="en-US" altLang="ja-JP" b="1" dirty="0">
                <a:ln w="0">
                  <a:solidFill>
                    <a:schemeClr val="bg1">
                      <a:alpha val="90000"/>
                    </a:schemeClr>
                  </a:solidFill>
                </a:ln>
              </a:rPr>
              <a:t>Solution</a:t>
            </a:r>
            <a:endParaRPr kumimoji="1" lang="ja-JP" altLang="en-US" b="1" dirty="0">
              <a:ln>
                <a:solidFill>
                  <a:schemeClr val="bg1">
                    <a:alpha val="90000"/>
                  </a:schemeClr>
                </a:solidFill>
              </a:ln>
            </a:endParaRPr>
          </a:p>
        </p:txBody>
      </p:sp>
      <p:sp>
        <p:nvSpPr>
          <p:cNvPr id="3" name="テキスト プレースホルダー 2">
            <a:extLst>
              <a:ext uri="{FF2B5EF4-FFF2-40B4-BE49-F238E27FC236}">
                <a16:creationId xmlns:a16="http://schemas.microsoft.com/office/drawing/2014/main" id="{B4E00548-61E5-440D-B183-20A53772038E}"/>
              </a:ext>
            </a:extLst>
          </p:cNvPr>
          <p:cNvSpPr>
            <a:spLocks noGrp="1"/>
          </p:cNvSpPr>
          <p:nvPr>
            <p:ph type="body" idx="1"/>
          </p:nvPr>
        </p:nvSpPr>
        <p:spPr/>
        <p:txBody>
          <a:bodyPr/>
          <a:lstStyle/>
          <a:p>
            <a:r>
              <a:rPr kumimoji="1" lang="ja-JP" altLang="en-US" dirty="0"/>
              <a:t>ソリューション</a:t>
            </a:r>
          </a:p>
        </p:txBody>
      </p:sp>
    </p:spTree>
    <p:extLst>
      <p:ext uri="{BB962C8B-B14F-4D97-AF65-F5344CB8AC3E}">
        <p14:creationId xmlns:p14="http://schemas.microsoft.com/office/powerpoint/2010/main" val="217084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8595360" cy="4351337"/>
          </a:xfrm>
          <a:prstGeom prst="rect">
            <a:avLst/>
          </a:prstGeom>
          <a:solidFill>
            <a:schemeClr val="tx2">
              <a:alpha val="50000"/>
            </a:schemeClr>
          </a:solidFill>
        </p:spPr>
        <p:txBody>
          <a:bodyPr wrap="square" rtlCol="0" anchor="ctr">
            <a:normAutofit/>
          </a:bodyPr>
          <a:lstStyle/>
          <a:p>
            <a:pPr marL="0" indent="0" algn="ctr">
              <a:buNone/>
            </a:pPr>
            <a:r>
              <a:rPr kumimoji="1" lang="ja-JP" altLang="en-US" sz="8800" dirty="0">
                <a:solidFill>
                  <a:schemeClr val="bg1"/>
                </a:solidFill>
              </a:rPr>
              <a:t>課題の解決方法</a:t>
            </a:r>
          </a:p>
        </p:txBody>
      </p:sp>
    </p:spTree>
    <p:extLst>
      <p:ext uri="{BB962C8B-B14F-4D97-AF65-F5344CB8AC3E}">
        <p14:creationId xmlns:p14="http://schemas.microsoft.com/office/powerpoint/2010/main" val="19608685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1" y="1691322"/>
            <a:ext cx="8967979" cy="4904285"/>
          </a:xfrm>
          <a:prstGeom prst="rect">
            <a:avLst/>
          </a:prstGeom>
          <a:solidFill>
            <a:schemeClr val="tx2">
              <a:alpha val="50000"/>
            </a:schemeClr>
          </a:solidFill>
        </p:spPr>
        <p:txBody>
          <a:bodyPr wrap="square" rtlCol="0" anchor="ctr">
            <a:normAutofit/>
          </a:bodyPr>
          <a:lstStyle/>
          <a:p>
            <a:pPr algn="ctr"/>
            <a:endParaRPr kumimoji="1" lang="en-US" altLang="ja-JP" sz="8000" dirty="0">
              <a:solidFill>
                <a:schemeClr val="bg1"/>
              </a:solidFill>
            </a:endParaRPr>
          </a:p>
          <a:p>
            <a:pPr algn="ctr"/>
            <a:endParaRPr kumimoji="1" lang="en-US" altLang="ja-JP" sz="8000" dirty="0">
              <a:solidFill>
                <a:schemeClr val="bg1"/>
              </a:solidFill>
            </a:endParaRPr>
          </a:p>
          <a:p>
            <a:pPr algn="ctr"/>
            <a:r>
              <a:rPr kumimoji="1" lang="ja-JP" altLang="en-US" sz="8000" dirty="0">
                <a:solidFill>
                  <a:schemeClr val="bg1"/>
                </a:solidFill>
              </a:rPr>
              <a:t>超少子高齢化社会</a:t>
            </a:r>
            <a:endParaRPr kumimoji="1" lang="en-US" altLang="ja-JP" sz="8000" dirty="0">
              <a:solidFill>
                <a:schemeClr val="bg1"/>
              </a:solidFill>
            </a:endParaRPr>
          </a:p>
          <a:p>
            <a:pPr algn="ctr"/>
            <a:endParaRPr kumimoji="1" lang="en-US" altLang="ja-JP" sz="8000" dirty="0">
              <a:solidFill>
                <a:schemeClr val="bg1"/>
              </a:solidFill>
            </a:endParaRPr>
          </a:p>
          <a:p>
            <a:pPr algn="ctr"/>
            <a:endParaRPr kumimoji="1" lang="ja-JP" altLang="en-US" sz="8000" dirty="0">
              <a:solidFill>
                <a:schemeClr val="bg1"/>
              </a:solidFill>
            </a:endParaRPr>
          </a:p>
        </p:txBody>
      </p:sp>
    </p:spTree>
    <p:extLst>
      <p:ext uri="{BB962C8B-B14F-4D97-AF65-F5344CB8AC3E}">
        <p14:creationId xmlns:p14="http://schemas.microsoft.com/office/powerpoint/2010/main" val="1429325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8595360" cy="4351337"/>
          </a:xfrm>
          <a:prstGeom prst="rect">
            <a:avLst/>
          </a:prstGeom>
          <a:solidFill>
            <a:schemeClr val="tx2">
              <a:alpha val="50000"/>
            </a:schemeClr>
          </a:solidFill>
        </p:spPr>
        <p:txBody>
          <a:bodyPr wrap="square" rtlCol="0" anchor="ctr">
            <a:normAutofit/>
          </a:bodyPr>
          <a:lstStyle/>
          <a:p>
            <a:pPr marL="0" indent="0" algn="ctr">
              <a:buNone/>
            </a:pPr>
            <a:r>
              <a:rPr kumimoji="1" lang="ja-JP" altLang="en-US" sz="20300" dirty="0">
                <a:solidFill>
                  <a:schemeClr val="bg1"/>
                </a:solidFill>
              </a:rPr>
              <a:t>宇宙葬</a:t>
            </a:r>
          </a:p>
        </p:txBody>
      </p:sp>
    </p:spTree>
    <p:extLst>
      <p:ext uri="{BB962C8B-B14F-4D97-AF65-F5344CB8AC3E}">
        <p14:creationId xmlns:p14="http://schemas.microsoft.com/office/powerpoint/2010/main" val="2394935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4" name="テキスト ボックス 3">
            <a:extLst>
              <a:ext uri="{FF2B5EF4-FFF2-40B4-BE49-F238E27FC236}">
                <a16:creationId xmlns:a16="http://schemas.microsoft.com/office/drawing/2014/main" id="{E73E79B5-2DCF-418C-9DBA-DA227E9332FB}"/>
              </a:ext>
            </a:extLst>
          </p:cNvPr>
          <p:cNvSpPr txBox="1"/>
          <p:nvPr/>
        </p:nvSpPr>
        <p:spPr>
          <a:xfrm>
            <a:off x="1261872" y="1691323"/>
            <a:ext cx="9692640" cy="4904284"/>
          </a:xfrm>
          <a:prstGeom prst="rect">
            <a:avLst/>
          </a:prstGeom>
          <a:solidFill>
            <a:schemeClr val="tx2">
              <a:alpha val="50000"/>
            </a:schemeClr>
          </a:solidFill>
        </p:spPr>
        <p:txBody>
          <a:bodyPr wrap="square" rtlCol="0" anchor="ctr">
            <a:normAutofit/>
          </a:bodyPr>
          <a:lstStyle/>
          <a:p>
            <a:pPr algn="ctr"/>
            <a:r>
              <a:rPr kumimoji="1" lang="ja-JP" altLang="en-US" sz="13800" dirty="0">
                <a:solidFill>
                  <a:schemeClr val="bg1"/>
                </a:solidFill>
              </a:rPr>
              <a:t>葬式不要論</a:t>
            </a:r>
          </a:p>
        </p:txBody>
      </p:sp>
      <p:sp>
        <p:nvSpPr>
          <p:cNvPr id="3" name="正方形/長方形 2">
            <a:extLst>
              <a:ext uri="{FF2B5EF4-FFF2-40B4-BE49-F238E27FC236}">
                <a16:creationId xmlns:a16="http://schemas.microsoft.com/office/drawing/2014/main" id="{34A09DED-A0C0-4FC9-B1ED-BE375AB4AD5A}"/>
              </a:ext>
            </a:extLst>
          </p:cNvPr>
          <p:cNvSpPr/>
          <p:nvPr/>
        </p:nvSpPr>
        <p:spPr>
          <a:xfrm>
            <a:off x="9110707" y="6488668"/>
            <a:ext cx="3081293" cy="369332"/>
          </a:xfrm>
          <a:prstGeom prst="rect">
            <a:avLst/>
          </a:prstGeom>
        </p:spPr>
        <p:txBody>
          <a:bodyPr wrap="none">
            <a:spAutoFit/>
          </a:bodyPr>
          <a:lstStyle/>
          <a:p>
            <a:r>
              <a:rPr lang="ja-JP" altLang="en-US" dirty="0">
                <a:solidFill>
                  <a:schemeClr val="bg1"/>
                </a:solidFill>
              </a:rPr>
              <a:t>simplesougi.com/sitakunai/</a:t>
            </a:r>
          </a:p>
        </p:txBody>
      </p:sp>
    </p:spTree>
    <p:extLst>
      <p:ext uri="{BB962C8B-B14F-4D97-AF65-F5344CB8AC3E}">
        <p14:creationId xmlns:p14="http://schemas.microsoft.com/office/powerpoint/2010/main" val="514041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4" name="テキスト ボックス 3">
            <a:extLst>
              <a:ext uri="{FF2B5EF4-FFF2-40B4-BE49-F238E27FC236}">
                <a16:creationId xmlns:a16="http://schemas.microsoft.com/office/drawing/2014/main" id="{E73E79B5-2DCF-418C-9DBA-DA227E9332FB}"/>
              </a:ext>
            </a:extLst>
          </p:cNvPr>
          <p:cNvSpPr txBox="1"/>
          <p:nvPr/>
        </p:nvSpPr>
        <p:spPr>
          <a:xfrm>
            <a:off x="1261872" y="5166677"/>
            <a:ext cx="4383148" cy="1428929"/>
          </a:xfrm>
          <a:prstGeom prst="rect">
            <a:avLst/>
          </a:prstGeom>
          <a:solidFill>
            <a:schemeClr val="tx2">
              <a:alpha val="50000"/>
            </a:schemeClr>
          </a:solidFill>
        </p:spPr>
        <p:txBody>
          <a:bodyPr wrap="square" rtlCol="0" anchor="ctr">
            <a:normAutofit fontScale="47500" lnSpcReduction="20000"/>
          </a:bodyPr>
          <a:lstStyle/>
          <a:p>
            <a:pPr algn="ctr"/>
            <a:r>
              <a:rPr kumimoji="1" lang="ja-JP" altLang="en-US" sz="13800" dirty="0">
                <a:solidFill>
                  <a:schemeClr val="bg1"/>
                </a:solidFill>
              </a:rPr>
              <a:t>葬式不要論</a:t>
            </a:r>
          </a:p>
        </p:txBody>
      </p:sp>
      <p:sp>
        <p:nvSpPr>
          <p:cNvPr id="3" name="正方形/長方形 2">
            <a:extLst>
              <a:ext uri="{FF2B5EF4-FFF2-40B4-BE49-F238E27FC236}">
                <a16:creationId xmlns:a16="http://schemas.microsoft.com/office/drawing/2014/main" id="{34A09DED-A0C0-4FC9-B1ED-BE375AB4AD5A}"/>
              </a:ext>
            </a:extLst>
          </p:cNvPr>
          <p:cNvSpPr/>
          <p:nvPr/>
        </p:nvSpPr>
        <p:spPr>
          <a:xfrm>
            <a:off x="9110707" y="6488668"/>
            <a:ext cx="3081293" cy="369332"/>
          </a:xfrm>
          <a:prstGeom prst="rect">
            <a:avLst/>
          </a:prstGeom>
        </p:spPr>
        <p:txBody>
          <a:bodyPr wrap="none">
            <a:spAutoFit/>
          </a:bodyPr>
          <a:lstStyle/>
          <a:p>
            <a:r>
              <a:rPr lang="ja-JP" altLang="en-US" dirty="0">
                <a:solidFill>
                  <a:schemeClr val="bg1"/>
                </a:solidFill>
              </a:rPr>
              <a:t>simplesougi.com/sitakunai/</a:t>
            </a:r>
          </a:p>
        </p:txBody>
      </p:sp>
      <p:sp>
        <p:nvSpPr>
          <p:cNvPr id="5" name="テキスト ボックス 4">
            <a:extLst>
              <a:ext uri="{FF2B5EF4-FFF2-40B4-BE49-F238E27FC236}">
                <a16:creationId xmlns:a16="http://schemas.microsoft.com/office/drawing/2014/main" id="{DB14C655-7BBC-4583-AC18-9ACE939D3586}"/>
              </a:ext>
            </a:extLst>
          </p:cNvPr>
          <p:cNvSpPr txBox="1"/>
          <p:nvPr/>
        </p:nvSpPr>
        <p:spPr>
          <a:xfrm>
            <a:off x="4945224" y="1691323"/>
            <a:ext cx="6009287" cy="2927330"/>
          </a:xfrm>
          <a:prstGeom prst="rect">
            <a:avLst/>
          </a:prstGeom>
          <a:solidFill>
            <a:schemeClr val="tx2">
              <a:alpha val="50000"/>
            </a:schemeClr>
          </a:solidFill>
        </p:spPr>
        <p:txBody>
          <a:bodyPr wrap="square" rtlCol="0" anchor="ctr">
            <a:normAutofit fontScale="92500" lnSpcReduction="20000"/>
          </a:bodyPr>
          <a:lstStyle/>
          <a:p>
            <a:pPr algn="ctr"/>
            <a:r>
              <a:rPr kumimoji="1" lang="ja-JP" altLang="en-US" sz="11500" dirty="0">
                <a:solidFill>
                  <a:schemeClr val="bg1"/>
                </a:solidFill>
              </a:rPr>
              <a:t>直葬という手段</a:t>
            </a:r>
          </a:p>
        </p:txBody>
      </p:sp>
      <p:sp>
        <p:nvSpPr>
          <p:cNvPr id="7" name="矢印: 下カーブ 6">
            <a:extLst>
              <a:ext uri="{FF2B5EF4-FFF2-40B4-BE49-F238E27FC236}">
                <a16:creationId xmlns:a16="http://schemas.microsoft.com/office/drawing/2014/main" id="{6F647787-AF73-46BB-B9FF-3CAA329A9195}"/>
              </a:ext>
            </a:extLst>
          </p:cNvPr>
          <p:cNvSpPr/>
          <p:nvPr/>
        </p:nvSpPr>
        <p:spPr>
          <a:xfrm rot="19376139" flipV="1">
            <a:off x="5729716" y="4961166"/>
            <a:ext cx="2696546" cy="1184988"/>
          </a:xfrm>
          <a:prstGeom prst="curvedDownArrow">
            <a:avLst>
              <a:gd name="adj1" fmla="val 21289"/>
              <a:gd name="adj2" fmla="val 50000"/>
              <a:gd name="adj3" fmla="val 758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528541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正方形/長方形 2">
            <a:extLst>
              <a:ext uri="{FF2B5EF4-FFF2-40B4-BE49-F238E27FC236}">
                <a16:creationId xmlns:a16="http://schemas.microsoft.com/office/drawing/2014/main" id="{34A09DED-A0C0-4FC9-B1ED-BE375AB4AD5A}"/>
              </a:ext>
            </a:extLst>
          </p:cNvPr>
          <p:cNvSpPr/>
          <p:nvPr/>
        </p:nvSpPr>
        <p:spPr>
          <a:xfrm>
            <a:off x="9110707" y="6488668"/>
            <a:ext cx="3081293" cy="369332"/>
          </a:xfrm>
          <a:prstGeom prst="rect">
            <a:avLst/>
          </a:prstGeom>
        </p:spPr>
        <p:txBody>
          <a:bodyPr wrap="none">
            <a:spAutoFit/>
          </a:bodyPr>
          <a:lstStyle/>
          <a:p>
            <a:r>
              <a:rPr lang="ja-JP" altLang="en-US" dirty="0">
                <a:solidFill>
                  <a:schemeClr val="bg1"/>
                </a:solidFill>
              </a:rPr>
              <a:t>simplesougi.com/sitakunai/</a:t>
            </a:r>
          </a:p>
        </p:txBody>
      </p:sp>
      <p:sp>
        <p:nvSpPr>
          <p:cNvPr id="5" name="テキスト ボックス 4">
            <a:extLst>
              <a:ext uri="{FF2B5EF4-FFF2-40B4-BE49-F238E27FC236}">
                <a16:creationId xmlns:a16="http://schemas.microsoft.com/office/drawing/2014/main" id="{DB14C655-7BBC-4583-AC18-9ACE939D3586}"/>
              </a:ext>
            </a:extLst>
          </p:cNvPr>
          <p:cNvSpPr txBox="1"/>
          <p:nvPr/>
        </p:nvSpPr>
        <p:spPr>
          <a:xfrm>
            <a:off x="1261872" y="1691323"/>
            <a:ext cx="9692639" cy="4904284"/>
          </a:xfrm>
          <a:prstGeom prst="rect">
            <a:avLst/>
          </a:prstGeom>
          <a:solidFill>
            <a:schemeClr val="tx2">
              <a:alpha val="50000"/>
            </a:schemeClr>
          </a:solidFill>
        </p:spPr>
        <p:txBody>
          <a:bodyPr wrap="square" rtlCol="0" anchor="ctr">
            <a:normAutofit/>
          </a:bodyPr>
          <a:lstStyle/>
          <a:p>
            <a:pPr algn="ctr"/>
            <a:r>
              <a:rPr kumimoji="1" lang="ja-JP" altLang="en-US" sz="11500" dirty="0">
                <a:solidFill>
                  <a:schemeClr val="bg1"/>
                </a:solidFill>
              </a:rPr>
              <a:t>直葬という手段</a:t>
            </a:r>
          </a:p>
        </p:txBody>
      </p:sp>
    </p:spTree>
    <p:extLst>
      <p:ext uri="{BB962C8B-B14F-4D97-AF65-F5344CB8AC3E}">
        <p14:creationId xmlns:p14="http://schemas.microsoft.com/office/powerpoint/2010/main" val="3490768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8595360" cy="4351337"/>
          </a:xfrm>
          <a:prstGeom prst="rect">
            <a:avLst/>
          </a:prstGeom>
          <a:solidFill>
            <a:schemeClr val="tx2">
              <a:alpha val="50000"/>
            </a:schemeClr>
          </a:solidFill>
        </p:spPr>
        <p:txBody>
          <a:bodyPr wrap="square" rtlCol="0" anchor="ctr">
            <a:normAutofit/>
          </a:bodyPr>
          <a:lstStyle/>
          <a:p>
            <a:pPr marL="0" indent="0" algn="ctr">
              <a:buNone/>
            </a:pPr>
            <a:r>
              <a:rPr kumimoji="1" lang="ja-JP" altLang="en-US" sz="20300" dirty="0">
                <a:solidFill>
                  <a:schemeClr val="bg1"/>
                </a:solidFill>
              </a:rPr>
              <a:t>宇宙葬</a:t>
            </a:r>
          </a:p>
        </p:txBody>
      </p:sp>
    </p:spTree>
    <p:extLst>
      <p:ext uri="{BB962C8B-B14F-4D97-AF65-F5344CB8AC3E}">
        <p14:creationId xmlns:p14="http://schemas.microsoft.com/office/powerpoint/2010/main" val="1365696021"/>
      </p:ext>
    </p:extLst>
  </p:cSld>
  <p:clrMapOvr>
    <a:masterClrMapping/>
  </p:clrMapOvr>
  <p:transition spd="slow">
    <p:cover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4357396"/>
            <a:ext cx="2964895" cy="1685263"/>
          </a:xfrm>
          <a:prstGeom prst="rect">
            <a:avLst/>
          </a:prstGeom>
          <a:solidFill>
            <a:schemeClr val="tx2">
              <a:alpha val="50000"/>
            </a:schemeClr>
          </a:solidFill>
        </p:spPr>
        <p:txBody>
          <a:bodyPr wrap="square" rtlCol="0" anchor="ctr">
            <a:normAutofit fontScale="32500" lnSpcReduction="20000"/>
          </a:bodyPr>
          <a:lstStyle/>
          <a:p>
            <a:pPr marL="0" indent="0" algn="ctr">
              <a:buNone/>
            </a:pPr>
            <a:r>
              <a:rPr kumimoji="1" lang="ja-JP" altLang="en-US" sz="20300" dirty="0">
                <a:solidFill>
                  <a:schemeClr val="bg1"/>
                </a:solidFill>
              </a:rPr>
              <a:t>宇宙葬</a:t>
            </a:r>
          </a:p>
        </p:txBody>
      </p:sp>
      <p:sp>
        <p:nvSpPr>
          <p:cNvPr id="5" name="コンテンツ プレースホルダー 3">
            <a:extLst>
              <a:ext uri="{FF2B5EF4-FFF2-40B4-BE49-F238E27FC236}">
                <a16:creationId xmlns:a16="http://schemas.microsoft.com/office/drawing/2014/main" id="{F83EF8FD-0412-4158-AEDC-2A5FBA25B219}"/>
              </a:ext>
            </a:extLst>
          </p:cNvPr>
          <p:cNvSpPr txBox="1">
            <a:spLocks/>
          </p:cNvSpPr>
          <p:nvPr/>
        </p:nvSpPr>
        <p:spPr>
          <a:xfrm>
            <a:off x="3952198" y="2895600"/>
            <a:ext cx="2964895" cy="1685263"/>
          </a:xfrm>
          <a:prstGeom prst="rect">
            <a:avLst/>
          </a:prstGeom>
          <a:solidFill>
            <a:schemeClr val="tx2">
              <a:alpha val="50000"/>
            </a:schemeClr>
          </a:solidFill>
        </p:spPr>
        <p:txBody>
          <a:bodyPr vert="horz" wrap="square" lIns="91440" tIns="45720" rIns="91440" bIns="45720" rtlCol="0" anchor="ctr">
            <a:normAutofit fontScale="40000" lnSpcReduction="2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a:lstStyle>
          <a:p>
            <a:pPr marL="0" indent="0" algn="ctr">
              <a:buFont typeface="Arial" pitchFamily="34" charset="0"/>
              <a:buNone/>
            </a:pPr>
            <a:r>
              <a:rPr lang="ja-JP" altLang="en-US" sz="20300" dirty="0">
                <a:solidFill>
                  <a:schemeClr val="bg1"/>
                </a:solidFill>
              </a:rPr>
              <a:t>そして</a:t>
            </a:r>
          </a:p>
        </p:txBody>
      </p:sp>
      <p:sp>
        <p:nvSpPr>
          <p:cNvPr id="6" name="コンテンツ プレースホルダー 3">
            <a:extLst>
              <a:ext uri="{FF2B5EF4-FFF2-40B4-BE49-F238E27FC236}">
                <a16:creationId xmlns:a16="http://schemas.microsoft.com/office/drawing/2014/main" id="{DC6B718C-3A0B-40AC-889F-D55257386375}"/>
              </a:ext>
            </a:extLst>
          </p:cNvPr>
          <p:cNvSpPr txBox="1">
            <a:spLocks/>
          </p:cNvSpPr>
          <p:nvPr/>
        </p:nvSpPr>
        <p:spPr>
          <a:xfrm>
            <a:off x="6642524" y="821094"/>
            <a:ext cx="3910398" cy="2314999"/>
          </a:xfrm>
          <a:prstGeom prst="rect">
            <a:avLst/>
          </a:prstGeom>
          <a:solidFill>
            <a:schemeClr val="tx2">
              <a:alpha val="50000"/>
            </a:schemeClr>
          </a:solidFill>
        </p:spPr>
        <p:txBody>
          <a:bodyPr vert="horz" wrap="square" lIns="91440" tIns="45720" rIns="91440" bIns="45720" rtlCol="0" anchor="ct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a:lstStyle>
          <a:p>
            <a:pPr marL="0" indent="0" algn="ctr">
              <a:buFont typeface="Arial" pitchFamily="34" charset="0"/>
              <a:buNone/>
            </a:pPr>
            <a:r>
              <a:rPr lang="ja-JP" altLang="en-US" sz="5400" dirty="0">
                <a:solidFill>
                  <a:schemeClr val="bg1"/>
                </a:solidFill>
              </a:rPr>
              <a:t>人工流れ星</a:t>
            </a:r>
          </a:p>
        </p:txBody>
      </p:sp>
    </p:spTree>
    <p:extLst>
      <p:ext uri="{BB962C8B-B14F-4D97-AF65-F5344CB8AC3E}">
        <p14:creationId xmlns:p14="http://schemas.microsoft.com/office/powerpoint/2010/main" val="65107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6" name="コンテンツ プレースホルダー 3">
            <a:extLst>
              <a:ext uri="{FF2B5EF4-FFF2-40B4-BE49-F238E27FC236}">
                <a16:creationId xmlns:a16="http://schemas.microsoft.com/office/drawing/2014/main" id="{DC6B718C-3A0B-40AC-889F-D55257386375}"/>
              </a:ext>
            </a:extLst>
          </p:cNvPr>
          <p:cNvSpPr txBox="1">
            <a:spLocks/>
          </p:cNvSpPr>
          <p:nvPr/>
        </p:nvSpPr>
        <p:spPr>
          <a:xfrm>
            <a:off x="1261871" y="1828800"/>
            <a:ext cx="8595359" cy="4351337"/>
          </a:xfrm>
          <a:prstGeom prst="rect">
            <a:avLst/>
          </a:prstGeom>
          <a:solidFill>
            <a:schemeClr val="tx2">
              <a:alpha val="50000"/>
            </a:schemeClr>
          </a:solidFill>
        </p:spPr>
        <p:txBody>
          <a:bodyPr vert="horz" wrap="square" lIns="91440" tIns="45720" rIns="91440" bIns="45720" rtlCol="0" anchor="ct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a:lstStyle>
          <a:p>
            <a:pPr marL="0" indent="0" algn="ctr">
              <a:buFont typeface="Arial" pitchFamily="34" charset="0"/>
              <a:buNone/>
            </a:pPr>
            <a:r>
              <a:rPr lang="ja-JP" altLang="en-US" sz="12800" dirty="0">
                <a:solidFill>
                  <a:schemeClr val="bg1"/>
                </a:solidFill>
              </a:rPr>
              <a:t>人工流れ星</a:t>
            </a:r>
          </a:p>
        </p:txBody>
      </p:sp>
    </p:spTree>
    <p:extLst>
      <p:ext uri="{BB962C8B-B14F-4D97-AF65-F5344CB8AC3E}">
        <p14:creationId xmlns:p14="http://schemas.microsoft.com/office/powerpoint/2010/main" val="1631811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wrap="square" rtlCol="0" anchor="ctr">
            <a:normAutofit fontScale="77500" lnSpcReduction="20000"/>
          </a:bodyPr>
          <a:lstStyle/>
          <a:p>
            <a:pPr marL="0" indent="0" algn="ctr">
              <a:buNone/>
            </a:pPr>
            <a:r>
              <a:rPr kumimoji="1" lang="ja-JP" altLang="en-US" sz="20300" dirty="0">
                <a:solidFill>
                  <a:schemeClr val="bg1"/>
                </a:solidFill>
              </a:rPr>
              <a:t>宇宙葬とはなんぞや</a:t>
            </a:r>
          </a:p>
        </p:txBody>
      </p:sp>
    </p:spTree>
    <p:extLst>
      <p:ext uri="{BB962C8B-B14F-4D97-AF65-F5344CB8AC3E}">
        <p14:creationId xmlns:p14="http://schemas.microsoft.com/office/powerpoint/2010/main" val="1395134818"/>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wrap="square" rtlCol="0" anchor="ctr">
            <a:normAutofit/>
          </a:bodyPr>
          <a:lstStyle/>
          <a:p>
            <a:pPr marL="0" indent="0" algn="ctr">
              <a:buNone/>
            </a:pPr>
            <a:r>
              <a:rPr kumimoji="1" lang="ja-JP" altLang="en-US" sz="9600" dirty="0">
                <a:solidFill>
                  <a:schemeClr val="bg1"/>
                </a:solidFill>
              </a:rPr>
              <a:t>散骨の一種です</a:t>
            </a:r>
          </a:p>
        </p:txBody>
      </p:sp>
    </p:spTree>
    <p:extLst>
      <p:ext uri="{BB962C8B-B14F-4D97-AF65-F5344CB8AC3E}">
        <p14:creationId xmlns:p14="http://schemas.microsoft.com/office/powerpoint/2010/main" val="2122199943"/>
      </p:ext>
    </p:extLst>
  </p:cSld>
  <p:clrMapOvr>
    <a:masterClrMapping/>
  </p:clrMapOvr>
  <p:transition spd="slow">
    <p:push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wrap="square" rtlCol="0" anchor="ctr">
            <a:normAutofit/>
          </a:bodyPr>
          <a:lstStyle/>
          <a:p>
            <a:pPr marL="0" indent="0" algn="ctr">
              <a:buNone/>
            </a:pPr>
            <a:r>
              <a:rPr kumimoji="1" lang="ja-JP" altLang="en-US" sz="16600" dirty="0">
                <a:solidFill>
                  <a:schemeClr val="bg1"/>
                </a:solidFill>
              </a:rPr>
              <a:t>散骨とはなんぞや</a:t>
            </a:r>
          </a:p>
        </p:txBody>
      </p:sp>
    </p:spTree>
    <p:extLst>
      <p:ext uri="{BB962C8B-B14F-4D97-AF65-F5344CB8AC3E}">
        <p14:creationId xmlns:p14="http://schemas.microsoft.com/office/powerpoint/2010/main" val="335035006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7200" dirty="0">
                <a:solidFill>
                  <a:schemeClr val="bg1"/>
                </a:solidFill>
              </a:rPr>
              <a:t>ご老人の圧倒的増加</a:t>
            </a:r>
          </a:p>
        </p:txBody>
      </p:sp>
    </p:spTree>
    <p:extLst>
      <p:ext uri="{BB962C8B-B14F-4D97-AF65-F5344CB8AC3E}">
        <p14:creationId xmlns:p14="http://schemas.microsoft.com/office/powerpoint/2010/main" val="1155332034"/>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wrap="square" rtlCol="0" anchor="ctr">
            <a:normAutofit/>
          </a:bodyPr>
          <a:lstStyle/>
          <a:p>
            <a:pPr marL="0" indent="0" algn="ctr">
              <a:buNone/>
            </a:pPr>
            <a:r>
              <a:rPr kumimoji="1" lang="ja-JP" altLang="en-US" sz="7200" dirty="0">
                <a:solidFill>
                  <a:schemeClr val="bg1"/>
                </a:solidFill>
              </a:rPr>
              <a:t>遺骨の供養の一種です</a:t>
            </a:r>
          </a:p>
        </p:txBody>
      </p:sp>
    </p:spTree>
    <p:extLst>
      <p:ext uri="{BB962C8B-B14F-4D97-AF65-F5344CB8AC3E}">
        <p14:creationId xmlns:p14="http://schemas.microsoft.com/office/powerpoint/2010/main" val="4087998134"/>
      </p:ext>
    </p:extLst>
  </p:cSld>
  <p:clrMapOvr>
    <a:masterClrMapping/>
  </p:clrMapOvr>
  <p:transition spd="slow">
    <p:push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wrap="square" rtlCol="0" anchor="ctr">
            <a:normAutofit/>
          </a:bodyPr>
          <a:lstStyle/>
          <a:p>
            <a:pPr marL="0" indent="0">
              <a:buNone/>
            </a:pPr>
            <a:r>
              <a:rPr kumimoji="1" lang="ja-JP" altLang="en-US" sz="7200" dirty="0">
                <a:solidFill>
                  <a:schemeClr val="bg1"/>
                </a:solidFill>
              </a:rPr>
              <a:t>例</a:t>
            </a:r>
            <a:endParaRPr kumimoji="1" lang="en-US" altLang="ja-JP" sz="7200" dirty="0">
              <a:solidFill>
                <a:schemeClr val="bg1"/>
              </a:solidFill>
            </a:endParaRPr>
          </a:p>
          <a:p>
            <a:r>
              <a:rPr lang="ja-JP" altLang="en-US" sz="7200" dirty="0">
                <a:solidFill>
                  <a:schemeClr val="bg1"/>
                </a:solidFill>
              </a:rPr>
              <a:t>海洋散骨</a:t>
            </a:r>
            <a:endParaRPr lang="en-US" altLang="ja-JP" sz="7200" dirty="0">
              <a:solidFill>
                <a:schemeClr val="bg1"/>
              </a:solidFill>
            </a:endParaRPr>
          </a:p>
          <a:p>
            <a:r>
              <a:rPr kumimoji="1" lang="ja-JP" altLang="en-US" sz="7200" dirty="0">
                <a:solidFill>
                  <a:schemeClr val="bg1"/>
                </a:solidFill>
              </a:rPr>
              <a:t>樹木葬</a:t>
            </a:r>
            <a:endParaRPr kumimoji="1" lang="en-US" altLang="ja-JP" sz="7200" dirty="0">
              <a:solidFill>
                <a:schemeClr val="bg1"/>
              </a:solidFill>
            </a:endParaRPr>
          </a:p>
          <a:p>
            <a:r>
              <a:rPr lang="ja-JP" altLang="en-US" sz="7200" dirty="0">
                <a:solidFill>
                  <a:schemeClr val="bg1"/>
                </a:solidFill>
              </a:rPr>
              <a:t>宇宙葬</a:t>
            </a:r>
            <a:endParaRPr kumimoji="1" lang="ja-JP" altLang="en-US" sz="7200" dirty="0">
              <a:solidFill>
                <a:schemeClr val="bg1"/>
              </a:solidFill>
            </a:endParaRPr>
          </a:p>
        </p:txBody>
      </p:sp>
    </p:spTree>
    <p:extLst>
      <p:ext uri="{BB962C8B-B14F-4D97-AF65-F5344CB8AC3E}">
        <p14:creationId xmlns:p14="http://schemas.microsoft.com/office/powerpoint/2010/main" val="1324172038"/>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6" name="テキスト ボックス 5">
            <a:extLst>
              <a:ext uri="{FF2B5EF4-FFF2-40B4-BE49-F238E27FC236}">
                <a16:creationId xmlns:a16="http://schemas.microsoft.com/office/drawing/2014/main" id="{88051C87-6138-47A2-B6C2-5974A44BCB7C}"/>
              </a:ext>
            </a:extLst>
          </p:cNvPr>
          <p:cNvSpPr txBox="1"/>
          <p:nvPr/>
        </p:nvSpPr>
        <p:spPr>
          <a:xfrm>
            <a:off x="338074" y="2748280"/>
            <a:ext cx="2324481" cy="1323439"/>
          </a:xfrm>
          <a:prstGeom prst="rect">
            <a:avLst/>
          </a:prstGeom>
          <a:solidFill>
            <a:schemeClr val="tx2">
              <a:alpha val="50000"/>
            </a:schemeClr>
          </a:solidFill>
        </p:spPr>
        <p:txBody>
          <a:bodyPr wrap="square" rtlCol="0" anchor="ctr">
            <a:spAutoFit/>
          </a:bodyPr>
          <a:lstStyle/>
          <a:p>
            <a:pPr algn="ctr"/>
            <a:r>
              <a:rPr kumimoji="1" lang="ja-JP" altLang="en-US" sz="8000" dirty="0">
                <a:solidFill>
                  <a:schemeClr val="bg1"/>
                </a:solidFill>
              </a:rPr>
              <a:t>直葬</a:t>
            </a:r>
          </a:p>
        </p:txBody>
      </p:sp>
      <p:sp>
        <p:nvSpPr>
          <p:cNvPr id="7" name="テキスト ボックス 6">
            <a:extLst>
              <a:ext uri="{FF2B5EF4-FFF2-40B4-BE49-F238E27FC236}">
                <a16:creationId xmlns:a16="http://schemas.microsoft.com/office/drawing/2014/main" id="{10147CFC-888F-4684-9957-0C9BE49E115E}"/>
              </a:ext>
            </a:extLst>
          </p:cNvPr>
          <p:cNvSpPr txBox="1"/>
          <p:nvPr/>
        </p:nvSpPr>
        <p:spPr>
          <a:xfrm>
            <a:off x="3202558" y="2748280"/>
            <a:ext cx="3340164" cy="1323439"/>
          </a:xfrm>
          <a:prstGeom prst="rect">
            <a:avLst/>
          </a:prstGeom>
          <a:solidFill>
            <a:schemeClr val="tx2">
              <a:alpha val="50000"/>
            </a:schemeClr>
          </a:solidFill>
        </p:spPr>
        <p:txBody>
          <a:bodyPr wrap="square" rtlCol="0" anchor="ctr">
            <a:spAutoFit/>
          </a:bodyPr>
          <a:lstStyle/>
          <a:p>
            <a:pPr algn="ctr"/>
            <a:r>
              <a:rPr kumimoji="1" lang="ja-JP" altLang="en-US" sz="8000" dirty="0">
                <a:solidFill>
                  <a:schemeClr val="bg1"/>
                </a:solidFill>
              </a:rPr>
              <a:t>宇宙葬</a:t>
            </a:r>
            <a:endParaRPr kumimoji="1" lang="en-US" altLang="ja-JP" sz="8000" dirty="0">
              <a:solidFill>
                <a:schemeClr val="bg1"/>
              </a:solidFill>
            </a:endParaRPr>
          </a:p>
        </p:txBody>
      </p:sp>
      <p:sp>
        <p:nvSpPr>
          <p:cNvPr id="8" name="テキスト ボックス 7">
            <a:extLst>
              <a:ext uri="{FF2B5EF4-FFF2-40B4-BE49-F238E27FC236}">
                <a16:creationId xmlns:a16="http://schemas.microsoft.com/office/drawing/2014/main" id="{D3213E4E-B4FC-4737-9C96-CB6F86001F4E}"/>
              </a:ext>
            </a:extLst>
          </p:cNvPr>
          <p:cNvSpPr txBox="1"/>
          <p:nvPr/>
        </p:nvSpPr>
        <p:spPr>
          <a:xfrm>
            <a:off x="6837596" y="2748280"/>
            <a:ext cx="4318084" cy="1323439"/>
          </a:xfrm>
          <a:prstGeom prst="rect">
            <a:avLst/>
          </a:prstGeom>
          <a:solidFill>
            <a:schemeClr val="tx2">
              <a:alpha val="50000"/>
            </a:schemeClr>
          </a:solidFill>
        </p:spPr>
        <p:txBody>
          <a:bodyPr wrap="none" rtlCol="0" anchor="ctr">
            <a:normAutofit/>
          </a:bodyPr>
          <a:lstStyle/>
          <a:p>
            <a:pPr algn="ctr"/>
            <a:r>
              <a:rPr kumimoji="1" lang="ja-JP" altLang="en-US" sz="7200" dirty="0">
                <a:solidFill>
                  <a:schemeClr val="bg1"/>
                </a:solidFill>
              </a:rPr>
              <a:t>人工流れ星</a:t>
            </a:r>
          </a:p>
        </p:txBody>
      </p:sp>
    </p:spTree>
    <p:extLst>
      <p:ext uri="{BB962C8B-B14F-4D97-AF65-F5344CB8AC3E}">
        <p14:creationId xmlns:p14="http://schemas.microsoft.com/office/powerpoint/2010/main" val="1623999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wrap="square" rtlCol="0" anchor="ctr">
            <a:normAutofit/>
          </a:bodyPr>
          <a:lstStyle/>
          <a:p>
            <a:pPr marL="0" indent="0" algn="ctr">
              <a:buNone/>
            </a:pPr>
            <a:r>
              <a:rPr kumimoji="1" lang="ja-JP" altLang="en-US" sz="7200" dirty="0">
                <a:solidFill>
                  <a:schemeClr val="bg1"/>
                </a:solidFill>
              </a:rPr>
              <a:t>従来の葬式</a:t>
            </a:r>
          </a:p>
        </p:txBody>
      </p:sp>
    </p:spTree>
    <p:extLst>
      <p:ext uri="{BB962C8B-B14F-4D97-AF65-F5344CB8AC3E}">
        <p14:creationId xmlns:p14="http://schemas.microsoft.com/office/powerpoint/2010/main" val="1359077601"/>
      </p:ext>
    </p:extLst>
  </p:cSld>
  <p:clrMapOvr>
    <a:masterClrMapping/>
  </p:clrMapOvr>
  <p:transition spd="med">
    <p:pull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vert="eaVert" wrap="square" rtlCol="0" anchor="ctr">
            <a:normAutofit fontScale="47500" lnSpcReduction="20000"/>
          </a:bodyPr>
          <a:lstStyle/>
          <a:p>
            <a:pPr marL="0" indent="0" algn="ctr">
              <a:buNone/>
            </a:pPr>
            <a:r>
              <a:rPr kumimoji="1" lang="ja-JP" altLang="en-US" sz="7200" dirty="0">
                <a:solidFill>
                  <a:schemeClr val="bg1"/>
                </a:solidFill>
              </a:rPr>
              <a:t>死ぬ</a:t>
            </a:r>
            <a:endParaRPr kumimoji="1" lang="en-US" altLang="ja-JP" sz="7200" dirty="0">
              <a:solidFill>
                <a:schemeClr val="bg1"/>
              </a:solidFill>
            </a:endParaRPr>
          </a:p>
          <a:p>
            <a:pPr marL="0" indent="0" algn="ctr">
              <a:buNone/>
            </a:pPr>
            <a:r>
              <a:rPr lang="ja-JP" altLang="en-US" sz="2900" dirty="0">
                <a:solidFill>
                  <a:schemeClr val="bg1"/>
                </a:solidFill>
              </a:rPr>
              <a:t>↓</a:t>
            </a:r>
            <a:endParaRPr lang="en-US" altLang="ja-JP" sz="2900" dirty="0">
              <a:solidFill>
                <a:schemeClr val="bg1"/>
              </a:solidFill>
            </a:endParaRPr>
          </a:p>
          <a:p>
            <a:pPr marL="0" indent="0" algn="ctr">
              <a:buNone/>
            </a:pPr>
            <a:r>
              <a:rPr kumimoji="1" lang="ja-JP" altLang="en-US" sz="7200" dirty="0">
                <a:solidFill>
                  <a:schemeClr val="bg1"/>
                </a:solidFill>
              </a:rPr>
              <a:t>運搬</a:t>
            </a:r>
            <a:endParaRPr kumimoji="1" lang="en-US" altLang="ja-JP" sz="7200" dirty="0">
              <a:solidFill>
                <a:schemeClr val="bg1"/>
              </a:solidFill>
            </a:endParaRPr>
          </a:p>
          <a:p>
            <a:pPr marL="0" indent="0" algn="ctr">
              <a:buNone/>
            </a:pPr>
            <a:r>
              <a:rPr lang="ja-JP" altLang="en-US" sz="2900" dirty="0">
                <a:solidFill>
                  <a:schemeClr val="bg1"/>
                </a:solidFill>
              </a:rPr>
              <a:t>↓</a:t>
            </a:r>
            <a:endParaRPr lang="en-US" altLang="ja-JP" sz="2900" dirty="0">
              <a:solidFill>
                <a:schemeClr val="bg1"/>
              </a:solidFill>
            </a:endParaRPr>
          </a:p>
          <a:p>
            <a:pPr marL="0" indent="0" algn="ctr">
              <a:buNone/>
            </a:pPr>
            <a:r>
              <a:rPr lang="ja-JP" altLang="en-US" sz="7200" dirty="0">
                <a:solidFill>
                  <a:schemeClr val="bg1"/>
                </a:solidFill>
              </a:rPr>
              <a:t>安置</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打ち合わせ</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納棺</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通夜</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葬儀</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火葬</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初七日とか</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帰宅</a:t>
            </a:r>
            <a:endParaRPr kumimoji="1" lang="en-US" altLang="ja-JP" sz="7200" dirty="0">
              <a:solidFill>
                <a:schemeClr val="bg1"/>
              </a:solidFill>
            </a:endParaRPr>
          </a:p>
        </p:txBody>
      </p:sp>
    </p:spTree>
    <p:extLst>
      <p:ext uri="{BB962C8B-B14F-4D97-AF65-F5344CB8AC3E}">
        <p14:creationId xmlns:p14="http://schemas.microsoft.com/office/powerpoint/2010/main" val="4086329924"/>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wrap="square" rtlCol="0" anchor="ctr">
            <a:normAutofit/>
          </a:bodyPr>
          <a:lstStyle/>
          <a:p>
            <a:pPr marL="0" indent="0" algn="ctr">
              <a:buNone/>
            </a:pPr>
            <a:r>
              <a:rPr lang="ja-JP" altLang="en-US" sz="7200" dirty="0">
                <a:solidFill>
                  <a:schemeClr val="bg1"/>
                </a:solidFill>
              </a:rPr>
              <a:t>次世代の葬式</a:t>
            </a:r>
            <a:endParaRPr kumimoji="1" lang="ja-JP" altLang="en-US" sz="7200" dirty="0">
              <a:solidFill>
                <a:schemeClr val="bg1"/>
              </a:solidFill>
            </a:endParaRPr>
          </a:p>
        </p:txBody>
      </p:sp>
    </p:spTree>
    <p:extLst>
      <p:ext uri="{BB962C8B-B14F-4D97-AF65-F5344CB8AC3E}">
        <p14:creationId xmlns:p14="http://schemas.microsoft.com/office/powerpoint/2010/main" val="3696285705"/>
      </p:ext>
    </p:extLst>
  </p:cSld>
  <p:clrMapOvr>
    <a:masterClrMapping/>
  </p:clrMapOvr>
  <p:transition spd="slow">
    <p:cover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vert="eaVert" wrap="square" rtlCol="0" anchor="ctr">
            <a:normAutofit fontScale="92500"/>
          </a:bodyPr>
          <a:lstStyle/>
          <a:p>
            <a:pPr marL="0" indent="0" algn="ctr">
              <a:buNone/>
            </a:pPr>
            <a:r>
              <a:rPr kumimoji="1" lang="ja-JP" altLang="en-US" sz="7200" dirty="0">
                <a:solidFill>
                  <a:schemeClr val="bg1"/>
                </a:solidFill>
              </a:rPr>
              <a:t>死ぬ</a:t>
            </a:r>
            <a:endParaRPr kumimoji="1" lang="en-US" altLang="ja-JP" sz="7200" dirty="0">
              <a:solidFill>
                <a:schemeClr val="bg1"/>
              </a:solidFill>
            </a:endParaRPr>
          </a:p>
          <a:p>
            <a:pPr marL="0" indent="0" algn="ctr">
              <a:buNone/>
            </a:pPr>
            <a:r>
              <a:rPr lang="ja-JP" altLang="en-US" sz="2900" dirty="0">
                <a:solidFill>
                  <a:schemeClr val="bg1"/>
                </a:solidFill>
              </a:rPr>
              <a:t>↓</a:t>
            </a:r>
            <a:endParaRPr lang="en-US" altLang="ja-JP" sz="2900" dirty="0">
              <a:solidFill>
                <a:schemeClr val="bg1"/>
              </a:solidFill>
            </a:endParaRPr>
          </a:p>
          <a:p>
            <a:pPr marL="0" indent="0" algn="ctr">
              <a:buNone/>
            </a:pPr>
            <a:r>
              <a:rPr kumimoji="1" lang="ja-JP" altLang="en-US" sz="7200" dirty="0">
                <a:solidFill>
                  <a:schemeClr val="bg1"/>
                </a:solidFill>
              </a:rPr>
              <a:t>運搬</a:t>
            </a:r>
            <a:endParaRPr kumimoji="1" lang="en-US" altLang="ja-JP" sz="7200" dirty="0">
              <a:solidFill>
                <a:schemeClr val="bg1"/>
              </a:solidFill>
            </a:endParaRPr>
          </a:p>
          <a:p>
            <a:pPr marL="0" indent="0" algn="ctr">
              <a:buNone/>
            </a:pPr>
            <a:r>
              <a:rPr lang="ja-JP" altLang="en-US" sz="2900" dirty="0">
                <a:solidFill>
                  <a:schemeClr val="bg1"/>
                </a:solidFill>
              </a:rPr>
              <a:t>↓</a:t>
            </a:r>
            <a:endParaRPr lang="en-US" altLang="ja-JP" sz="2900" dirty="0">
              <a:solidFill>
                <a:schemeClr val="bg1"/>
              </a:solidFill>
            </a:endParaRPr>
          </a:p>
          <a:p>
            <a:pPr marL="0" indent="0" algn="ctr">
              <a:buNone/>
            </a:pPr>
            <a:r>
              <a:rPr lang="ja-JP" altLang="en-US" sz="7200" dirty="0">
                <a:solidFill>
                  <a:schemeClr val="bg1"/>
                </a:solidFill>
              </a:rPr>
              <a:t>安置（法律により</a:t>
            </a:r>
            <a:r>
              <a:rPr lang="en-US" altLang="ja-JP" sz="7200" dirty="0">
                <a:solidFill>
                  <a:schemeClr val="bg1"/>
                </a:solidFill>
              </a:rPr>
              <a:t>24</a:t>
            </a:r>
            <a:r>
              <a:rPr lang="ja-JP" altLang="en-US" sz="7200" dirty="0">
                <a:solidFill>
                  <a:schemeClr val="bg1"/>
                </a:solidFill>
              </a:rPr>
              <a:t>時間）</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火葬</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lvl="0" indent="0" algn="ctr">
              <a:buClr>
                <a:srgbClr val="FF388C"/>
              </a:buClr>
              <a:buNone/>
            </a:pPr>
            <a:r>
              <a:rPr lang="ja-JP" altLang="en-US" sz="7200" dirty="0">
                <a:solidFill>
                  <a:schemeClr val="bg1"/>
                </a:solidFill>
              </a:rPr>
              <a:t>帰宅</a:t>
            </a:r>
            <a:endParaRPr lang="en-US" altLang="ja-JP" sz="7200" dirty="0">
              <a:solidFill>
                <a:schemeClr val="bg1"/>
              </a:solidFill>
            </a:endParaRPr>
          </a:p>
        </p:txBody>
      </p:sp>
    </p:spTree>
    <p:extLst>
      <p:ext uri="{BB962C8B-B14F-4D97-AF65-F5344CB8AC3E}">
        <p14:creationId xmlns:p14="http://schemas.microsoft.com/office/powerpoint/2010/main" val="3262479913"/>
      </p:ext>
    </p:extLst>
  </p:cSld>
  <p:clrMapOvr>
    <a:masterClrMapping/>
  </p:clrMapOvr>
  <p:transition spd="med">
    <p:pull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wrap="square" rtlCol="0" anchor="ctr">
            <a:normAutofit/>
          </a:bodyPr>
          <a:lstStyle/>
          <a:p>
            <a:pPr marL="0" indent="0" algn="ctr">
              <a:buNone/>
            </a:pPr>
            <a:r>
              <a:rPr kumimoji="1" lang="ja-JP" altLang="en-US" sz="7200" dirty="0">
                <a:solidFill>
                  <a:schemeClr val="bg1"/>
                </a:solidFill>
              </a:rPr>
              <a:t>従来の葬式</a:t>
            </a:r>
            <a:r>
              <a:rPr lang="ja-JP" altLang="en-US" sz="7200" dirty="0">
                <a:solidFill>
                  <a:schemeClr val="bg1"/>
                </a:solidFill>
              </a:rPr>
              <a:t>後</a:t>
            </a:r>
            <a:endParaRPr kumimoji="1" lang="ja-JP" altLang="en-US" sz="7200" dirty="0">
              <a:solidFill>
                <a:schemeClr val="bg1"/>
              </a:solidFill>
            </a:endParaRPr>
          </a:p>
        </p:txBody>
      </p:sp>
    </p:spTree>
    <p:extLst>
      <p:ext uri="{BB962C8B-B14F-4D97-AF65-F5344CB8AC3E}">
        <p14:creationId xmlns:p14="http://schemas.microsoft.com/office/powerpoint/2010/main" val="926061456"/>
      </p:ext>
    </p:extLst>
  </p:cSld>
  <p:clrMapOvr>
    <a:masterClrMapping/>
  </p:clrMapOvr>
  <p:transition spd="med">
    <p:pull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vert="eaVert" wrap="square" rtlCol="0" anchor="ctr">
            <a:normAutofit fontScale="47500" lnSpcReduction="20000"/>
          </a:bodyPr>
          <a:lstStyle/>
          <a:p>
            <a:pPr marL="0" indent="0" algn="ctr">
              <a:buNone/>
            </a:pPr>
            <a:r>
              <a:rPr kumimoji="1" lang="ja-JP" altLang="en-US" sz="7200" dirty="0">
                <a:solidFill>
                  <a:schemeClr val="bg1"/>
                </a:solidFill>
              </a:rPr>
              <a:t>死ぬ</a:t>
            </a:r>
            <a:endParaRPr kumimoji="1" lang="en-US" altLang="ja-JP" sz="7200" dirty="0">
              <a:solidFill>
                <a:schemeClr val="bg1"/>
              </a:solidFill>
            </a:endParaRPr>
          </a:p>
          <a:p>
            <a:pPr marL="0" indent="0" algn="ctr">
              <a:buNone/>
            </a:pPr>
            <a:r>
              <a:rPr lang="ja-JP" altLang="en-US" sz="2900" dirty="0">
                <a:solidFill>
                  <a:schemeClr val="bg1"/>
                </a:solidFill>
              </a:rPr>
              <a:t>↓</a:t>
            </a:r>
            <a:endParaRPr lang="en-US" altLang="ja-JP" sz="2900" dirty="0">
              <a:solidFill>
                <a:schemeClr val="bg1"/>
              </a:solidFill>
            </a:endParaRPr>
          </a:p>
          <a:p>
            <a:pPr marL="0" indent="0" algn="ctr">
              <a:buNone/>
            </a:pPr>
            <a:r>
              <a:rPr kumimoji="1" lang="ja-JP" altLang="en-US" sz="7200" dirty="0">
                <a:solidFill>
                  <a:schemeClr val="bg1"/>
                </a:solidFill>
              </a:rPr>
              <a:t>運搬</a:t>
            </a:r>
            <a:endParaRPr kumimoji="1" lang="en-US" altLang="ja-JP" sz="7200" dirty="0">
              <a:solidFill>
                <a:schemeClr val="bg1"/>
              </a:solidFill>
            </a:endParaRPr>
          </a:p>
          <a:p>
            <a:pPr marL="0" indent="0" algn="ctr">
              <a:buNone/>
            </a:pPr>
            <a:r>
              <a:rPr lang="ja-JP" altLang="en-US" sz="2900" dirty="0">
                <a:solidFill>
                  <a:schemeClr val="bg1"/>
                </a:solidFill>
              </a:rPr>
              <a:t>↓</a:t>
            </a:r>
            <a:endParaRPr lang="en-US" altLang="ja-JP" sz="2900" dirty="0">
              <a:solidFill>
                <a:schemeClr val="bg1"/>
              </a:solidFill>
            </a:endParaRPr>
          </a:p>
          <a:p>
            <a:pPr marL="0" indent="0" algn="ctr">
              <a:buNone/>
            </a:pPr>
            <a:r>
              <a:rPr lang="ja-JP" altLang="en-US" sz="7200" dirty="0">
                <a:solidFill>
                  <a:schemeClr val="bg1"/>
                </a:solidFill>
              </a:rPr>
              <a:t>安置</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打ち合わせ</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納棺</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通夜</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葬儀</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火葬</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初七日とか</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帰宅</a:t>
            </a:r>
            <a:endParaRPr kumimoji="1" lang="en-US" altLang="ja-JP" sz="7200" dirty="0">
              <a:solidFill>
                <a:schemeClr val="bg1"/>
              </a:solidFill>
            </a:endParaRPr>
          </a:p>
        </p:txBody>
      </p:sp>
    </p:spTree>
    <p:extLst>
      <p:ext uri="{BB962C8B-B14F-4D97-AF65-F5344CB8AC3E}">
        <p14:creationId xmlns:p14="http://schemas.microsoft.com/office/powerpoint/2010/main" val="3014609241"/>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4100945" y="1691322"/>
            <a:ext cx="6853567" cy="4904285"/>
          </a:xfrm>
          <a:prstGeom prst="rect">
            <a:avLst/>
          </a:prstGeom>
          <a:solidFill>
            <a:schemeClr val="tx2">
              <a:alpha val="50000"/>
            </a:schemeClr>
          </a:solidFill>
        </p:spPr>
        <p:txBody>
          <a:bodyPr vert="eaVert" wrap="square" rtlCol="0" anchor="ctr">
            <a:normAutofit fontScale="25000" lnSpcReduction="20000"/>
          </a:bodyPr>
          <a:lstStyle/>
          <a:p>
            <a:pPr marL="0" indent="0" algn="ctr">
              <a:buNone/>
            </a:pPr>
            <a:r>
              <a:rPr kumimoji="1" lang="ja-JP" altLang="en-US" sz="7200" b="1" dirty="0">
                <a:solidFill>
                  <a:schemeClr val="bg1"/>
                </a:solidFill>
              </a:rPr>
              <a:t>死ぬ</a:t>
            </a:r>
            <a:endParaRPr kumimoji="1" lang="en-US" altLang="ja-JP" sz="7200" b="1" dirty="0">
              <a:solidFill>
                <a:schemeClr val="bg1"/>
              </a:solidFill>
            </a:endParaRPr>
          </a:p>
          <a:p>
            <a:pPr marL="0" indent="0" algn="ctr">
              <a:buNone/>
            </a:pPr>
            <a:r>
              <a:rPr lang="ja-JP" altLang="en-US" sz="2900" b="1" dirty="0">
                <a:solidFill>
                  <a:schemeClr val="bg1"/>
                </a:solidFill>
              </a:rPr>
              <a:t>↓</a:t>
            </a:r>
            <a:endParaRPr lang="en-US" altLang="ja-JP" sz="2900" b="1" dirty="0">
              <a:solidFill>
                <a:schemeClr val="bg1"/>
              </a:solidFill>
            </a:endParaRPr>
          </a:p>
          <a:p>
            <a:pPr marL="0" indent="0" algn="ctr">
              <a:buNone/>
            </a:pPr>
            <a:r>
              <a:rPr kumimoji="1" lang="ja-JP" altLang="en-US" sz="7200" b="1" dirty="0">
                <a:solidFill>
                  <a:schemeClr val="bg1"/>
                </a:solidFill>
              </a:rPr>
              <a:t>運搬</a:t>
            </a:r>
            <a:endParaRPr kumimoji="1" lang="en-US" altLang="ja-JP" sz="7200" b="1" dirty="0">
              <a:solidFill>
                <a:schemeClr val="bg1"/>
              </a:solidFill>
            </a:endParaRPr>
          </a:p>
          <a:p>
            <a:pPr marL="0" indent="0" algn="ctr">
              <a:buNone/>
            </a:pPr>
            <a:r>
              <a:rPr lang="ja-JP" altLang="en-US" sz="2900" b="1" dirty="0">
                <a:solidFill>
                  <a:schemeClr val="bg1"/>
                </a:solidFill>
              </a:rPr>
              <a:t>↓</a:t>
            </a:r>
            <a:endParaRPr lang="en-US" altLang="ja-JP" sz="2900" b="1" dirty="0">
              <a:solidFill>
                <a:schemeClr val="bg1"/>
              </a:solidFill>
            </a:endParaRPr>
          </a:p>
          <a:p>
            <a:pPr marL="0" indent="0" algn="ctr">
              <a:buNone/>
            </a:pPr>
            <a:r>
              <a:rPr lang="ja-JP" altLang="en-US" sz="7200" b="1" dirty="0">
                <a:solidFill>
                  <a:schemeClr val="bg1"/>
                </a:solidFill>
              </a:rPr>
              <a:t>安置</a:t>
            </a:r>
            <a:endParaRPr lang="en-US" altLang="ja-JP" sz="7200" b="1" dirty="0">
              <a:solidFill>
                <a:schemeClr val="bg1"/>
              </a:solidFill>
            </a:endParaRPr>
          </a:p>
          <a:p>
            <a:pPr marL="0" indent="0" algn="ctr">
              <a:buNone/>
            </a:pPr>
            <a:r>
              <a:rPr kumimoji="1" lang="ja-JP" altLang="en-US" sz="2900" b="1" dirty="0">
                <a:solidFill>
                  <a:schemeClr val="bg1"/>
                </a:solidFill>
              </a:rPr>
              <a:t>↓</a:t>
            </a:r>
            <a:endParaRPr kumimoji="1" lang="en-US" altLang="ja-JP" sz="2900" b="1" dirty="0">
              <a:solidFill>
                <a:schemeClr val="bg1"/>
              </a:solidFill>
            </a:endParaRPr>
          </a:p>
          <a:p>
            <a:pPr marL="0" indent="0" algn="ctr">
              <a:buNone/>
            </a:pPr>
            <a:r>
              <a:rPr lang="ja-JP" altLang="en-US" sz="7200" b="1" dirty="0">
                <a:solidFill>
                  <a:schemeClr val="bg1"/>
                </a:solidFill>
              </a:rPr>
              <a:t>打ち合わせ</a:t>
            </a:r>
            <a:endParaRPr lang="en-US" altLang="ja-JP" sz="7200" b="1" dirty="0">
              <a:solidFill>
                <a:schemeClr val="bg1"/>
              </a:solidFill>
            </a:endParaRPr>
          </a:p>
          <a:p>
            <a:pPr marL="0" indent="0" algn="ctr">
              <a:buNone/>
            </a:pPr>
            <a:r>
              <a:rPr kumimoji="1" lang="ja-JP" altLang="en-US" sz="2900" b="1" dirty="0">
                <a:solidFill>
                  <a:schemeClr val="bg1"/>
                </a:solidFill>
              </a:rPr>
              <a:t>↓</a:t>
            </a:r>
            <a:endParaRPr kumimoji="1" lang="en-US" altLang="ja-JP" sz="2900" b="1" dirty="0">
              <a:solidFill>
                <a:schemeClr val="bg1"/>
              </a:solidFill>
            </a:endParaRPr>
          </a:p>
          <a:p>
            <a:pPr marL="0" indent="0" algn="ctr">
              <a:buNone/>
            </a:pPr>
            <a:r>
              <a:rPr lang="ja-JP" altLang="en-US" sz="7200" b="1" dirty="0">
                <a:solidFill>
                  <a:schemeClr val="bg1"/>
                </a:solidFill>
              </a:rPr>
              <a:t>納棺</a:t>
            </a:r>
            <a:endParaRPr lang="en-US" altLang="ja-JP" sz="7200" b="1" dirty="0">
              <a:solidFill>
                <a:schemeClr val="bg1"/>
              </a:solidFill>
            </a:endParaRPr>
          </a:p>
          <a:p>
            <a:pPr marL="0" indent="0" algn="ctr">
              <a:buNone/>
            </a:pPr>
            <a:r>
              <a:rPr kumimoji="1" lang="ja-JP" altLang="en-US" sz="2900" b="1" dirty="0">
                <a:solidFill>
                  <a:schemeClr val="bg1"/>
                </a:solidFill>
              </a:rPr>
              <a:t>↓</a:t>
            </a:r>
            <a:endParaRPr kumimoji="1" lang="en-US" altLang="ja-JP" sz="2900" b="1" dirty="0">
              <a:solidFill>
                <a:schemeClr val="bg1"/>
              </a:solidFill>
            </a:endParaRPr>
          </a:p>
          <a:p>
            <a:pPr marL="0" indent="0" algn="ctr">
              <a:buNone/>
            </a:pPr>
            <a:r>
              <a:rPr lang="ja-JP" altLang="en-US" sz="7200" b="1" dirty="0">
                <a:solidFill>
                  <a:schemeClr val="bg1"/>
                </a:solidFill>
              </a:rPr>
              <a:t>通夜</a:t>
            </a:r>
            <a:endParaRPr lang="en-US" altLang="ja-JP" sz="7200" b="1" dirty="0">
              <a:solidFill>
                <a:schemeClr val="bg1"/>
              </a:solidFill>
            </a:endParaRPr>
          </a:p>
          <a:p>
            <a:pPr marL="0" indent="0" algn="ctr">
              <a:buNone/>
            </a:pPr>
            <a:r>
              <a:rPr kumimoji="1" lang="ja-JP" altLang="en-US" sz="2900" b="1" dirty="0">
                <a:solidFill>
                  <a:schemeClr val="bg1"/>
                </a:solidFill>
              </a:rPr>
              <a:t>↓</a:t>
            </a:r>
            <a:endParaRPr kumimoji="1" lang="en-US" altLang="ja-JP" sz="2900" b="1" dirty="0">
              <a:solidFill>
                <a:schemeClr val="bg1"/>
              </a:solidFill>
            </a:endParaRPr>
          </a:p>
          <a:p>
            <a:pPr marL="0" indent="0" algn="ctr">
              <a:buNone/>
            </a:pPr>
            <a:r>
              <a:rPr lang="ja-JP" altLang="en-US" sz="7200" b="1" dirty="0">
                <a:solidFill>
                  <a:schemeClr val="bg1"/>
                </a:solidFill>
              </a:rPr>
              <a:t>葬儀</a:t>
            </a:r>
            <a:endParaRPr lang="en-US" altLang="ja-JP" sz="7200" b="1" dirty="0">
              <a:solidFill>
                <a:schemeClr val="bg1"/>
              </a:solidFill>
            </a:endParaRPr>
          </a:p>
          <a:p>
            <a:pPr marL="0" indent="0" algn="ctr">
              <a:buNone/>
            </a:pPr>
            <a:r>
              <a:rPr kumimoji="1" lang="ja-JP" altLang="en-US" sz="2900" b="1" dirty="0">
                <a:solidFill>
                  <a:schemeClr val="bg1"/>
                </a:solidFill>
              </a:rPr>
              <a:t>↓</a:t>
            </a:r>
            <a:endParaRPr kumimoji="1" lang="en-US" altLang="ja-JP" sz="2900" b="1" dirty="0">
              <a:solidFill>
                <a:schemeClr val="bg1"/>
              </a:solidFill>
            </a:endParaRPr>
          </a:p>
          <a:p>
            <a:pPr marL="0" indent="0" algn="ctr">
              <a:buNone/>
            </a:pPr>
            <a:r>
              <a:rPr lang="ja-JP" altLang="en-US" sz="7200" b="1" dirty="0">
                <a:solidFill>
                  <a:schemeClr val="bg1"/>
                </a:solidFill>
              </a:rPr>
              <a:t>火葬</a:t>
            </a:r>
            <a:endParaRPr lang="en-US" altLang="ja-JP" sz="7200" b="1" dirty="0">
              <a:solidFill>
                <a:schemeClr val="bg1"/>
              </a:solidFill>
            </a:endParaRPr>
          </a:p>
          <a:p>
            <a:pPr marL="0" indent="0" algn="ctr">
              <a:buNone/>
            </a:pPr>
            <a:r>
              <a:rPr kumimoji="1" lang="ja-JP" altLang="en-US" sz="2900" b="1" dirty="0">
                <a:solidFill>
                  <a:schemeClr val="bg1"/>
                </a:solidFill>
              </a:rPr>
              <a:t>↓</a:t>
            </a:r>
            <a:endParaRPr kumimoji="1" lang="en-US" altLang="ja-JP" sz="2900" b="1" dirty="0">
              <a:solidFill>
                <a:schemeClr val="bg1"/>
              </a:solidFill>
            </a:endParaRPr>
          </a:p>
          <a:p>
            <a:pPr marL="0" indent="0" algn="ctr">
              <a:buNone/>
            </a:pPr>
            <a:r>
              <a:rPr lang="ja-JP" altLang="en-US" sz="7200" b="1" dirty="0">
                <a:solidFill>
                  <a:schemeClr val="bg1"/>
                </a:solidFill>
              </a:rPr>
              <a:t>初七日とか</a:t>
            </a:r>
            <a:endParaRPr lang="en-US" altLang="ja-JP" sz="7200" b="1" dirty="0">
              <a:solidFill>
                <a:schemeClr val="bg1"/>
              </a:solidFill>
            </a:endParaRPr>
          </a:p>
          <a:p>
            <a:pPr marL="0" indent="0" algn="ctr">
              <a:buNone/>
            </a:pPr>
            <a:r>
              <a:rPr kumimoji="1" lang="ja-JP" altLang="en-US" sz="2900" b="1" dirty="0">
                <a:solidFill>
                  <a:schemeClr val="bg1"/>
                </a:solidFill>
              </a:rPr>
              <a:t>↓</a:t>
            </a:r>
            <a:endParaRPr kumimoji="1" lang="en-US" altLang="ja-JP" sz="2900" b="1" dirty="0">
              <a:solidFill>
                <a:schemeClr val="bg1"/>
              </a:solidFill>
            </a:endParaRPr>
          </a:p>
          <a:p>
            <a:pPr marL="0" indent="0" algn="ctr">
              <a:buNone/>
            </a:pPr>
            <a:r>
              <a:rPr lang="ja-JP" altLang="en-US" sz="7200" b="1" dirty="0">
                <a:solidFill>
                  <a:schemeClr val="bg1"/>
                </a:solidFill>
              </a:rPr>
              <a:t>帰宅</a:t>
            </a:r>
            <a:endParaRPr kumimoji="1" lang="en-US" altLang="ja-JP" sz="7200" b="1" dirty="0">
              <a:solidFill>
                <a:schemeClr val="bg1"/>
              </a:solidFill>
            </a:endParaRPr>
          </a:p>
        </p:txBody>
      </p:sp>
      <p:sp>
        <p:nvSpPr>
          <p:cNvPr id="5" name="コンテンツ プレースホルダー 3">
            <a:extLst>
              <a:ext uri="{FF2B5EF4-FFF2-40B4-BE49-F238E27FC236}">
                <a16:creationId xmlns:a16="http://schemas.microsoft.com/office/drawing/2014/main" id="{BF101CF3-970E-4D50-9305-9352DD854E47}"/>
              </a:ext>
            </a:extLst>
          </p:cNvPr>
          <p:cNvSpPr txBox="1">
            <a:spLocks/>
          </p:cNvSpPr>
          <p:nvPr/>
        </p:nvSpPr>
        <p:spPr>
          <a:xfrm>
            <a:off x="397164" y="1691322"/>
            <a:ext cx="3703781" cy="4904285"/>
          </a:xfrm>
          <a:prstGeom prst="rect">
            <a:avLst/>
          </a:prstGeom>
          <a:solidFill>
            <a:schemeClr val="tx2">
              <a:alpha val="50000"/>
            </a:schemeClr>
          </a:solidFill>
        </p:spPr>
        <p:txBody>
          <a:bodyPr vert="eaVert" wrap="square" lIns="91440" tIns="45720" rIns="91440" bIns="45720" rtlCol="0" anchor="ct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a:lstStyle>
          <a:p>
            <a:pPr marL="0" indent="0" algn="ctr">
              <a:buNone/>
            </a:pPr>
            <a:r>
              <a:rPr lang="zh-TW" altLang="en-US" sz="2200" dirty="0">
                <a:solidFill>
                  <a:schemeClr val="bg1"/>
                </a:solidFill>
                <a:latin typeface="ＭＳ Ｐ明朝" panose="02020600040205080304" pitchFamily="18" charset="-128"/>
                <a:ea typeface="ＭＳ Ｐ明朝" panose="02020600040205080304" pitchFamily="18" charset="-128"/>
              </a:rPr>
              <a:t>↓</a:t>
            </a:r>
          </a:p>
          <a:p>
            <a:pPr marL="0" indent="0" algn="ctr">
              <a:buNone/>
            </a:pPr>
            <a:r>
              <a:rPr lang="ja-JP" altLang="en-US" dirty="0">
                <a:solidFill>
                  <a:schemeClr val="bg1"/>
                </a:solidFill>
                <a:latin typeface="ＭＳ Ｐ明朝" panose="02020600040205080304" pitchFamily="18" charset="-128"/>
                <a:ea typeface="ＭＳ Ｐ明朝" panose="02020600040205080304" pitchFamily="18" charset="-128"/>
              </a:rPr>
              <a:t>納骨</a:t>
            </a:r>
            <a:endParaRPr lang="en-US" altLang="ja-JP" dirty="0">
              <a:solidFill>
                <a:schemeClr val="bg1"/>
              </a:solidFill>
              <a:latin typeface="ＭＳ Ｐ明朝" panose="02020600040205080304" pitchFamily="18" charset="-128"/>
              <a:ea typeface="ＭＳ Ｐ明朝" panose="02020600040205080304" pitchFamily="18" charset="-128"/>
            </a:endParaRPr>
          </a:p>
          <a:p>
            <a:pPr marL="0" indent="0" algn="ctr">
              <a:buNone/>
            </a:pPr>
            <a:r>
              <a:rPr lang="zh-TW" altLang="en-US" dirty="0">
                <a:solidFill>
                  <a:schemeClr val="bg1"/>
                </a:solidFill>
                <a:latin typeface="ＭＳ Ｐ明朝" panose="02020600040205080304" pitchFamily="18" charset="-128"/>
                <a:ea typeface="ＭＳ Ｐ明朝" panose="02020600040205080304" pitchFamily="18" charset="-128"/>
              </a:rPr>
              <a:t>↓</a:t>
            </a:r>
          </a:p>
          <a:p>
            <a:pPr marL="0" indent="0" algn="ctr">
              <a:buNone/>
            </a:pPr>
            <a:r>
              <a:rPr lang="ja-JP" altLang="en-US" dirty="0">
                <a:solidFill>
                  <a:schemeClr val="bg1"/>
                </a:solidFill>
                <a:latin typeface="ＭＳ Ｐ明朝" panose="02020600040205080304" pitchFamily="18" charset="-128"/>
                <a:ea typeface="ＭＳ Ｐ明朝" panose="02020600040205080304" pitchFamily="18" charset="-128"/>
              </a:rPr>
              <a:t>お墓の維持</a:t>
            </a:r>
            <a:endParaRPr lang="en-US" altLang="ja-JP" dirty="0">
              <a:solidFill>
                <a:schemeClr val="bg1"/>
              </a:solidFill>
              <a:latin typeface="ＭＳ Ｐ明朝" panose="02020600040205080304" pitchFamily="18" charset="-128"/>
              <a:ea typeface="ＭＳ Ｐ明朝" panose="02020600040205080304" pitchFamily="18" charset="-128"/>
            </a:endParaRPr>
          </a:p>
          <a:p>
            <a:pPr marL="0" indent="0" algn="ctr">
              <a:buNone/>
            </a:pPr>
            <a:r>
              <a:rPr lang="zh-TW" altLang="en-US" dirty="0">
                <a:solidFill>
                  <a:schemeClr val="bg1"/>
                </a:solidFill>
                <a:latin typeface="ＭＳ Ｐ明朝" panose="02020600040205080304" pitchFamily="18" charset="-128"/>
                <a:ea typeface="ＭＳ Ｐ明朝" panose="02020600040205080304" pitchFamily="18" charset="-128"/>
              </a:rPr>
              <a:t>↓</a:t>
            </a:r>
          </a:p>
          <a:p>
            <a:pPr marL="0" indent="0" algn="ctr">
              <a:buNone/>
            </a:pPr>
            <a:r>
              <a:rPr lang="ja-JP" altLang="en-US" sz="5400" dirty="0">
                <a:solidFill>
                  <a:schemeClr val="bg1"/>
                </a:solidFill>
                <a:latin typeface="ＭＳ Ｐ明朝" panose="02020600040205080304" pitchFamily="18" charset="-128"/>
                <a:ea typeface="ＭＳ Ｐ明朝" panose="02020600040205080304" pitchFamily="18" charset="-128"/>
              </a:rPr>
              <a:t>ｎ回忌</a:t>
            </a:r>
            <a:endParaRPr lang="zh-TW" altLang="en-US" sz="5400" dirty="0">
              <a:solidFill>
                <a:schemeClr val="bg1"/>
              </a:solidFill>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954409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6000" dirty="0">
                <a:solidFill>
                  <a:schemeClr val="bg1"/>
                </a:solidFill>
              </a:rPr>
              <a:t>明日死ぬ人間が</a:t>
            </a:r>
            <a:endParaRPr kumimoji="1" lang="en-US" altLang="ja-JP" sz="6000" dirty="0">
              <a:solidFill>
                <a:schemeClr val="bg1"/>
              </a:solidFill>
            </a:endParaRPr>
          </a:p>
          <a:p>
            <a:pPr algn="ctr"/>
            <a:r>
              <a:rPr kumimoji="1" lang="ja-JP" altLang="en-US" sz="6000" dirty="0">
                <a:solidFill>
                  <a:schemeClr val="bg1"/>
                </a:solidFill>
              </a:rPr>
              <a:t>日に日に増え続ける社会</a:t>
            </a:r>
          </a:p>
        </p:txBody>
      </p:sp>
    </p:spTree>
    <p:extLst>
      <p:ext uri="{BB962C8B-B14F-4D97-AF65-F5344CB8AC3E}">
        <p14:creationId xmlns:p14="http://schemas.microsoft.com/office/powerpoint/2010/main" val="3462010440"/>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wrap="square" rtlCol="0" anchor="ctr">
            <a:normAutofit/>
          </a:bodyPr>
          <a:lstStyle/>
          <a:p>
            <a:pPr marL="0" indent="0" algn="ctr">
              <a:buNone/>
            </a:pPr>
            <a:r>
              <a:rPr lang="ja-JP" altLang="en-US" sz="7200" dirty="0">
                <a:solidFill>
                  <a:schemeClr val="bg1"/>
                </a:solidFill>
              </a:rPr>
              <a:t>次世代の葬式後</a:t>
            </a:r>
            <a:endParaRPr kumimoji="1" lang="ja-JP" altLang="en-US" sz="7200" dirty="0">
              <a:solidFill>
                <a:schemeClr val="bg1"/>
              </a:solidFill>
            </a:endParaRPr>
          </a:p>
        </p:txBody>
      </p:sp>
    </p:spTree>
    <p:extLst>
      <p:ext uri="{BB962C8B-B14F-4D97-AF65-F5344CB8AC3E}">
        <p14:creationId xmlns:p14="http://schemas.microsoft.com/office/powerpoint/2010/main" val="2609973110"/>
      </p:ext>
    </p:extLst>
  </p:cSld>
  <p:clrMapOvr>
    <a:masterClrMapping/>
  </p:clrMapOvr>
  <p:transition spd="slow">
    <p:cover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vert="eaVert" wrap="square" rtlCol="0" anchor="ctr">
            <a:normAutofit fontScale="92500"/>
          </a:bodyPr>
          <a:lstStyle/>
          <a:p>
            <a:pPr marL="0" indent="0" algn="ctr">
              <a:buNone/>
            </a:pPr>
            <a:r>
              <a:rPr kumimoji="1" lang="ja-JP" altLang="en-US" sz="7200" dirty="0">
                <a:solidFill>
                  <a:schemeClr val="bg1"/>
                </a:solidFill>
              </a:rPr>
              <a:t>死ぬ</a:t>
            </a:r>
            <a:endParaRPr kumimoji="1" lang="en-US" altLang="ja-JP" sz="7200" dirty="0">
              <a:solidFill>
                <a:schemeClr val="bg1"/>
              </a:solidFill>
            </a:endParaRPr>
          </a:p>
          <a:p>
            <a:pPr marL="0" indent="0" algn="ctr">
              <a:buNone/>
            </a:pPr>
            <a:r>
              <a:rPr lang="ja-JP" altLang="en-US" sz="2900" dirty="0">
                <a:solidFill>
                  <a:schemeClr val="bg1"/>
                </a:solidFill>
              </a:rPr>
              <a:t>↓</a:t>
            </a:r>
            <a:endParaRPr lang="en-US" altLang="ja-JP" sz="2900" dirty="0">
              <a:solidFill>
                <a:schemeClr val="bg1"/>
              </a:solidFill>
            </a:endParaRPr>
          </a:p>
          <a:p>
            <a:pPr marL="0" indent="0" algn="ctr">
              <a:buNone/>
            </a:pPr>
            <a:r>
              <a:rPr kumimoji="1" lang="ja-JP" altLang="en-US" sz="7200" dirty="0">
                <a:solidFill>
                  <a:schemeClr val="bg1"/>
                </a:solidFill>
              </a:rPr>
              <a:t>運搬</a:t>
            </a:r>
            <a:endParaRPr kumimoji="1" lang="en-US" altLang="ja-JP" sz="7200" dirty="0">
              <a:solidFill>
                <a:schemeClr val="bg1"/>
              </a:solidFill>
            </a:endParaRPr>
          </a:p>
          <a:p>
            <a:pPr marL="0" indent="0" algn="ctr">
              <a:buNone/>
            </a:pPr>
            <a:r>
              <a:rPr lang="ja-JP" altLang="en-US" sz="2900" dirty="0">
                <a:solidFill>
                  <a:schemeClr val="bg1"/>
                </a:solidFill>
              </a:rPr>
              <a:t>↓</a:t>
            </a:r>
            <a:endParaRPr lang="en-US" altLang="ja-JP" sz="2900" dirty="0">
              <a:solidFill>
                <a:schemeClr val="bg1"/>
              </a:solidFill>
            </a:endParaRPr>
          </a:p>
          <a:p>
            <a:pPr marL="0" indent="0" algn="ctr">
              <a:buNone/>
            </a:pPr>
            <a:r>
              <a:rPr lang="ja-JP" altLang="en-US" sz="7200" dirty="0">
                <a:solidFill>
                  <a:schemeClr val="bg1"/>
                </a:solidFill>
              </a:rPr>
              <a:t>安置（法律により</a:t>
            </a:r>
            <a:r>
              <a:rPr lang="en-US" altLang="ja-JP" sz="7200" dirty="0">
                <a:solidFill>
                  <a:schemeClr val="bg1"/>
                </a:solidFill>
              </a:rPr>
              <a:t>24</a:t>
            </a:r>
            <a:r>
              <a:rPr lang="ja-JP" altLang="en-US" sz="7200" dirty="0">
                <a:solidFill>
                  <a:schemeClr val="bg1"/>
                </a:solidFill>
              </a:rPr>
              <a:t>時間）</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火葬</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lvl="0" indent="0" algn="ctr">
              <a:buClr>
                <a:srgbClr val="FF388C"/>
              </a:buClr>
              <a:buNone/>
            </a:pPr>
            <a:r>
              <a:rPr lang="ja-JP" altLang="en-US" sz="7200" dirty="0">
                <a:solidFill>
                  <a:schemeClr val="bg1"/>
                </a:solidFill>
              </a:rPr>
              <a:t>帰宅</a:t>
            </a:r>
            <a:endParaRPr lang="en-US" altLang="ja-JP" sz="7200" dirty="0">
              <a:solidFill>
                <a:schemeClr val="bg1"/>
              </a:solidFill>
            </a:endParaRPr>
          </a:p>
        </p:txBody>
      </p:sp>
    </p:spTree>
    <p:extLst>
      <p:ext uri="{BB962C8B-B14F-4D97-AF65-F5344CB8AC3E}">
        <p14:creationId xmlns:p14="http://schemas.microsoft.com/office/powerpoint/2010/main" val="2002156832"/>
      </p:ext>
    </p:extLst>
  </p:cSld>
  <p:clrMapOvr>
    <a:masterClrMapping/>
  </p:clrMapOvr>
  <p:transition spd="med">
    <p:pull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4" name="コンテンツ プレースホルダー 3">
            <a:extLst>
              <a:ext uri="{FF2B5EF4-FFF2-40B4-BE49-F238E27FC236}">
                <a16:creationId xmlns:a16="http://schemas.microsoft.com/office/drawing/2014/main" id="{B7473E89-0229-4DCB-A8B9-6009EBB67C3A}"/>
              </a:ext>
            </a:extLst>
          </p:cNvPr>
          <p:cNvSpPr txBox="1">
            <a:spLocks noGrp="1"/>
          </p:cNvSpPr>
          <p:nvPr>
            <p:ph idx="1"/>
          </p:nvPr>
        </p:nvSpPr>
        <p:spPr>
          <a:xfrm>
            <a:off x="4682836" y="1691322"/>
            <a:ext cx="6271676" cy="4904285"/>
          </a:xfrm>
          <a:prstGeom prst="rect">
            <a:avLst/>
          </a:prstGeom>
          <a:solidFill>
            <a:schemeClr val="tx2">
              <a:alpha val="50000"/>
            </a:schemeClr>
          </a:solidFill>
        </p:spPr>
        <p:txBody>
          <a:bodyPr vert="eaVert" wrap="square" rtlCol="0" anchor="ctr">
            <a:normAutofit fontScale="70000" lnSpcReduction="20000"/>
          </a:bodyPr>
          <a:lstStyle/>
          <a:p>
            <a:pPr marL="0" indent="0" algn="ctr">
              <a:buNone/>
            </a:pPr>
            <a:r>
              <a:rPr kumimoji="1" lang="ja-JP" altLang="en-US" sz="7200" dirty="0">
                <a:solidFill>
                  <a:schemeClr val="bg1"/>
                </a:solidFill>
              </a:rPr>
              <a:t>死ぬ</a:t>
            </a:r>
            <a:endParaRPr kumimoji="1" lang="en-US" altLang="ja-JP" sz="7200" dirty="0">
              <a:solidFill>
                <a:schemeClr val="bg1"/>
              </a:solidFill>
            </a:endParaRPr>
          </a:p>
          <a:p>
            <a:pPr marL="0" indent="0" algn="ctr">
              <a:buNone/>
            </a:pPr>
            <a:r>
              <a:rPr lang="ja-JP" altLang="en-US" sz="2900" dirty="0">
                <a:solidFill>
                  <a:schemeClr val="bg1"/>
                </a:solidFill>
              </a:rPr>
              <a:t>↓</a:t>
            </a:r>
            <a:endParaRPr lang="en-US" altLang="ja-JP" sz="2900" dirty="0">
              <a:solidFill>
                <a:schemeClr val="bg1"/>
              </a:solidFill>
            </a:endParaRPr>
          </a:p>
          <a:p>
            <a:pPr marL="0" indent="0" algn="ctr">
              <a:buNone/>
            </a:pPr>
            <a:r>
              <a:rPr kumimoji="1" lang="ja-JP" altLang="en-US" sz="7200" dirty="0">
                <a:solidFill>
                  <a:schemeClr val="bg1"/>
                </a:solidFill>
              </a:rPr>
              <a:t>運搬</a:t>
            </a:r>
            <a:endParaRPr kumimoji="1" lang="en-US" altLang="ja-JP" sz="7200" dirty="0">
              <a:solidFill>
                <a:schemeClr val="bg1"/>
              </a:solidFill>
            </a:endParaRPr>
          </a:p>
          <a:p>
            <a:pPr marL="0" indent="0" algn="ctr">
              <a:buNone/>
            </a:pPr>
            <a:r>
              <a:rPr lang="ja-JP" altLang="en-US" sz="2900" dirty="0">
                <a:solidFill>
                  <a:schemeClr val="bg1"/>
                </a:solidFill>
              </a:rPr>
              <a:t>↓</a:t>
            </a:r>
            <a:endParaRPr lang="en-US" altLang="ja-JP" sz="2900" dirty="0">
              <a:solidFill>
                <a:schemeClr val="bg1"/>
              </a:solidFill>
            </a:endParaRPr>
          </a:p>
          <a:p>
            <a:pPr marL="0" indent="0" algn="ctr">
              <a:buNone/>
            </a:pPr>
            <a:r>
              <a:rPr lang="ja-JP" altLang="en-US" sz="7200" dirty="0">
                <a:solidFill>
                  <a:schemeClr val="bg1"/>
                </a:solidFill>
              </a:rPr>
              <a:t>安置（法律により</a:t>
            </a:r>
            <a:r>
              <a:rPr lang="en-US" altLang="ja-JP" sz="7200" dirty="0">
                <a:solidFill>
                  <a:schemeClr val="bg1"/>
                </a:solidFill>
              </a:rPr>
              <a:t>24</a:t>
            </a:r>
            <a:r>
              <a:rPr lang="ja-JP" altLang="en-US" sz="7200" dirty="0">
                <a:solidFill>
                  <a:schemeClr val="bg1"/>
                </a:solidFill>
              </a:rPr>
              <a:t>時間）</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indent="0" algn="ctr">
              <a:buNone/>
            </a:pPr>
            <a:r>
              <a:rPr lang="ja-JP" altLang="en-US" sz="7200" dirty="0">
                <a:solidFill>
                  <a:schemeClr val="bg1"/>
                </a:solidFill>
              </a:rPr>
              <a:t>火葬</a:t>
            </a:r>
            <a:endParaRPr lang="en-US" altLang="ja-JP" sz="7200" dirty="0">
              <a:solidFill>
                <a:schemeClr val="bg1"/>
              </a:solidFill>
            </a:endParaRPr>
          </a:p>
          <a:p>
            <a:pPr marL="0" indent="0" algn="ctr">
              <a:buNone/>
            </a:pPr>
            <a:r>
              <a:rPr kumimoji="1" lang="ja-JP" altLang="en-US" sz="2900" dirty="0">
                <a:solidFill>
                  <a:schemeClr val="bg1"/>
                </a:solidFill>
              </a:rPr>
              <a:t>↓</a:t>
            </a:r>
            <a:endParaRPr kumimoji="1" lang="en-US" altLang="ja-JP" sz="2900" dirty="0">
              <a:solidFill>
                <a:schemeClr val="bg1"/>
              </a:solidFill>
            </a:endParaRPr>
          </a:p>
          <a:p>
            <a:pPr marL="0" lvl="0" indent="0" algn="ctr">
              <a:buClr>
                <a:srgbClr val="FF388C"/>
              </a:buClr>
              <a:buNone/>
            </a:pPr>
            <a:r>
              <a:rPr lang="ja-JP" altLang="en-US" sz="7200" dirty="0">
                <a:solidFill>
                  <a:schemeClr val="bg1"/>
                </a:solidFill>
              </a:rPr>
              <a:t>帰宅</a:t>
            </a:r>
            <a:endParaRPr lang="en-US" altLang="ja-JP" sz="7200" dirty="0">
              <a:solidFill>
                <a:schemeClr val="bg1"/>
              </a:solidFill>
            </a:endParaRPr>
          </a:p>
        </p:txBody>
      </p:sp>
      <p:sp>
        <p:nvSpPr>
          <p:cNvPr id="5" name="コンテンツ プレースホルダー 3">
            <a:extLst>
              <a:ext uri="{FF2B5EF4-FFF2-40B4-BE49-F238E27FC236}">
                <a16:creationId xmlns:a16="http://schemas.microsoft.com/office/drawing/2014/main" id="{80B12403-37EC-4366-BD40-89C13B1B6B16}"/>
              </a:ext>
            </a:extLst>
          </p:cNvPr>
          <p:cNvSpPr txBox="1">
            <a:spLocks/>
          </p:cNvSpPr>
          <p:nvPr/>
        </p:nvSpPr>
        <p:spPr>
          <a:xfrm>
            <a:off x="397164" y="1691322"/>
            <a:ext cx="4285672" cy="4904285"/>
          </a:xfrm>
          <a:prstGeom prst="rect">
            <a:avLst/>
          </a:prstGeom>
          <a:solidFill>
            <a:schemeClr val="tx2">
              <a:alpha val="50000"/>
            </a:schemeClr>
          </a:solidFill>
        </p:spPr>
        <p:txBody>
          <a:bodyPr vert="eaVert" wrap="square" lIns="91440" tIns="45720" rIns="91440" bIns="45720" rtlCol="0" anchor="ctr">
            <a:normAutofit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a:lstStyle>
          <a:p>
            <a:pPr marL="0" indent="0" algn="ctr">
              <a:buNone/>
            </a:pPr>
            <a:r>
              <a:rPr lang="zh-TW" altLang="en-US" sz="2200" dirty="0">
                <a:solidFill>
                  <a:schemeClr val="bg1"/>
                </a:solidFill>
                <a:latin typeface="ＭＳ Ｐ明朝" panose="02020600040205080304" pitchFamily="18" charset="-128"/>
                <a:ea typeface="ＭＳ Ｐ明朝" panose="02020600040205080304" pitchFamily="18" charset="-128"/>
              </a:rPr>
              <a:t>↓</a:t>
            </a:r>
          </a:p>
          <a:p>
            <a:pPr marL="0" indent="0" algn="ctr">
              <a:buNone/>
            </a:pPr>
            <a:r>
              <a:rPr lang="zh-TW" altLang="en-US" sz="5400" dirty="0">
                <a:solidFill>
                  <a:schemeClr val="bg1"/>
                </a:solidFill>
                <a:latin typeface="ＭＳ Ｐ明朝" panose="02020600040205080304" pitchFamily="18" charset="-128"/>
                <a:ea typeface="ＭＳ Ｐ明朝" panose="02020600040205080304" pitchFamily="18" charset="-128"/>
              </a:rPr>
              <a:t>遺骨提出</a:t>
            </a:r>
          </a:p>
          <a:p>
            <a:pPr marL="0" indent="0" algn="ctr">
              <a:buNone/>
            </a:pPr>
            <a:r>
              <a:rPr lang="zh-TW" altLang="en-US" dirty="0">
                <a:solidFill>
                  <a:schemeClr val="bg1"/>
                </a:solidFill>
                <a:latin typeface="ＭＳ Ｐ明朝" panose="02020600040205080304" pitchFamily="18" charset="-128"/>
                <a:ea typeface="ＭＳ Ｐ明朝" panose="02020600040205080304" pitchFamily="18" charset="-128"/>
              </a:rPr>
              <a:t>↓</a:t>
            </a:r>
          </a:p>
          <a:p>
            <a:pPr marL="0" indent="0" algn="ctr">
              <a:buNone/>
            </a:pPr>
            <a:r>
              <a:rPr lang="zh-TW" altLang="en-US" sz="5400" dirty="0">
                <a:solidFill>
                  <a:schemeClr val="bg1"/>
                </a:solidFill>
                <a:latin typeface="ＭＳ Ｐ明朝" panose="02020600040205080304" pitchFamily="18" charset="-128"/>
                <a:ea typeface="ＭＳ Ｐ明朝" panose="02020600040205080304" pitchFamily="18" charset="-128"/>
              </a:rPr>
              <a:t>遺骨加工</a:t>
            </a:r>
          </a:p>
          <a:p>
            <a:pPr marL="0" indent="0" algn="ctr">
              <a:buNone/>
            </a:pPr>
            <a:r>
              <a:rPr lang="zh-TW" altLang="en-US" dirty="0">
                <a:solidFill>
                  <a:schemeClr val="bg1"/>
                </a:solidFill>
                <a:latin typeface="ＭＳ Ｐ明朝" panose="02020600040205080304" pitchFamily="18" charset="-128"/>
                <a:ea typeface="ＭＳ Ｐ明朝" panose="02020600040205080304" pitchFamily="18" charset="-128"/>
              </a:rPr>
              <a:t>↓</a:t>
            </a:r>
          </a:p>
          <a:p>
            <a:pPr marL="0" indent="0" algn="ctr">
              <a:buNone/>
            </a:pPr>
            <a:r>
              <a:rPr lang="zh-TW" altLang="en-US" sz="5400" dirty="0">
                <a:solidFill>
                  <a:schemeClr val="bg1"/>
                </a:solidFill>
                <a:latin typeface="ＭＳ Ｐ明朝" panose="02020600040205080304" pitchFamily="18" charset="-128"/>
                <a:ea typeface="ＭＳ Ｐ明朝" panose="02020600040205080304" pitchFamily="18" charset="-128"/>
              </a:rPr>
              <a:t>宇宙葬</a:t>
            </a:r>
          </a:p>
        </p:txBody>
      </p:sp>
    </p:spTree>
    <p:extLst>
      <p:ext uri="{BB962C8B-B14F-4D97-AF65-F5344CB8AC3E}">
        <p14:creationId xmlns:p14="http://schemas.microsoft.com/office/powerpoint/2010/main" val="354008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6" name="テキスト ボックス 5">
            <a:extLst>
              <a:ext uri="{FF2B5EF4-FFF2-40B4-BE49-F238E27FC236}">
                <a16:creationId xmlns:a16="http://schemas.microsoft.com/office/drawing/2014/main" id="{88051C87-6138-47A2-B6C2-5974A44BCB7C}"/>
              </a:ext>
            </a:extLst>
          </p:cNvPr>
          <p:cNvSpPr txBox="1"/>
          <p:nvPr/>
        </p:nvSpPr>
        <p:spPr>
          <a:xfrm>
            <a:off x="338074" y="2748280"/>
            <a:ext cx="2324481" cy="1323439"/>
          </a:xfrm>
          <a:prstGeom prst="rect">
            <a:avLst/>
          </a:prstGeom>
          <a:solidFill>
            <a:schemeClr val="tx2">
              <a:alpha val="50000"/>
            </a:schemeClr>
          </a:solidFill>
        </p:spPr>
        <p:txBody>
          <a:bodyPr wrap="square" rtlCol="0" anchor="ctr">
            <a:spAutoFit/>
          </a:bodyPr>
          <a:lstStyle/>
          <a:p>
            <a:pPr algn="ctr"/>
            <a:r>
              <a:rPr kumimoji="1" lang="ja-JP" altLang="en-US" sz="8000" dirty="0">
                <a:solidFill>
                  <a:schemeClr val="bg1"/>
                </a:solidFill>
              </a:rPr>
              <a:t>直葬</a:t>
            </a:r>
          </a:p>
        </p:txBody>
      </p:sp>
      <p:sp>
        <p:nvSpPr>
          <p:cNvPr id="7" name="テキスト ボックス 6">
            <a:extLst>
              <a:ext uri="{FF2B5EF4-FFF2-40B4-BE49-F238E27FC236}">
                <a16:creationId xmlns:a16="http://schemas.microsoft.com/office/drawing/2014/main" id="{10147CFC-888F-4684-9957-0C9BE49E115E}"/>
              </a:ext>
            </a:extLst>
          </p:cNvPr>
          <p:cNvSpPr txBox="1"/>
          <p:nvPr/>
        </p:nvSpPr>
        <p:spPr>
          <a:xfrm>
            <a:off x="3202558" y="2748280"/>
            <a:ext cx="3340164" cy="1323439"/>
          </a:xfrm>
          <a:prstGeom prst="rect">
            <a:avLst/>
          </a:prstGeom>
          <a:solidFill>
            <a:schemeClr val="tx2">
              <a:alpha val="50000"/>
            </a:schemeClr>
          </a:solidFill>
        </p:spPr>
        <p:txBody>
          <a:bodyPr wrap="square" rtlCol="0" anchor="ctr">
            <a:spAutoFit/>
          </a:bodyPr>
          <a:lstStyle/>
          <a:p>
            <a:pPr algn="ctr"/>
            <a:r>
              <a:rPr kumimoji="1" lang="ja-JP" altLang="en-US" sz="8000" dirty="0">
                <a:solidFill>
                  <a:schemeClr val="bg1"/>
                </a:solidFill>
              </a:rPr>
              <a:t>宇宙葬</a:t>
            </a:r>
            <a:endParaRPr kumimoji="1" lang="en-US" altLang="ja-JP" sz="8000" dirty="0">
              <a:solidFill>
                <a:schemeClr val="bg1"/>
              </a:solidFill>
            </a:endParaRPr>
          </a:p>
        </p:txBody>
      </p:sp>
      <p:sp>
        <p:nvSpPr>
          <p:cNvPr id="8" name="テキスト ボックス 7">
            <a:extLst>
              <a:ext uri="{FF2B5EF4-FFF2-40B4-BE49-F238E27FC236}">
                <a16:creationId xmlns:a16="http://schemas.microsoft.com/office/drawing/2014/main" id="{D3213E4E-B4FC-4737-9C96-CB6F86001F4E}"/>
              </a:ext>
            </a:extLst>
          </p:cNvPr>
          <p:cNvSpPr txBox="1"/>
          <p:nvPr/>
        </p:nvSpPr>
        <p:spPr>
          <a:xfrm>
            <a:off x="6837596" y="2748280"/>
            <a:ext cx="4318084" cy="1323439"/>
          </a:xfrm>
          <a:prstGeom prst="rect">
            <a:avLst/>
          </a:prstGeom>
          <a:solidFill>
            <a:schemeClr val="tx2">
              <a:alpha val="50000"/>
            </a:schemeClr>
          </a:solidFill>
        </p:spPr>
        <p:txBody>
          <a:bodyPr wrap="none" rtlCol="0" anchor="ctr">
            <a:normAutofit/>
          </a:bodyPr>
          <a:lstStyle/>
          <a:p>
            <a:pPr algn="ctr"/>
            <a:r>
              <a:rPr kumimoji="1" lang="ja-JP" altLang="en-US" sz="7200" dirty="0">
                <a:solidFill>
                  <a:schemeClr val="bg1"/>
                </a:solidFill>
              </a:rPr>
              <a:t>人工流れ星</a:t>
            </a:r>
          </a:p>
        </p:txBody>
      </p:sp>
    </p:spTree>
    <p:extLst>
      <p:ext uri="{BB962C8B-B14F-4D97-AF65-F5344CB8AC3E}">
        <p14:creationId xmlns:p14="http://schemas.microsoft.com/office/powerpoint/2010/main" val="40952114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6" name="テキスト ボックス 5">
            <a:extLst>
              <a:ext uri="{FF2B5EF4-FFF2-40B4-BE49-F238E27FC236}">
                <a16:creationId xmlns:a16="http://schemas.microsoft.com/office/drawing/2014/main" id="{88051C87-6138-47A2-B6C2-5974A44BCB7C}"/>
              </a:ext>
            </a:extLst>
          </p:cNvPr>
          <p:cNvSpPr txBox="1"/>
          <p:nvPr/>
        </p:nvSpPr>
        <p:spPr>
          <a:xfrm>
            <a:off x="1371600" y="2941380"/>
            <a:ext cx="2651760" cy="1569660"/>
          </a:xfrm>
          <a:prstGeom prst="rect">
            <a:avLst/>
          </a:prstGeom>
          <a:solidFill>
            <a:schemeClr val="tx2">
              <a:alpha val="50000"/>
            </a:schemeClr>
          </a:solidFill>
        </p:spPr>
        <p:txBody>
          <a:bodyPr wrap="square" rtlCol="0" anchor="ctr">
            <a:spAutoFit/>
          </a:bodyPr>
          <a:lstStyle/>
          <a:p>
            <a:pPr algn="ctr"/>
            <a:r>
              <a:rPr kumimoji="1" lang="ja-JP" altLang="en-US" sz="9600" dirty="0">
                <a:solidFill>
                  <a:schemeClr val="bg1"/>
                </a:solidFill>
              </a:rPr>
              <a:t>直葬</a:t>
            </a:r>
          </a:p>
        </p:txBody>
      </p:sp>
      <p:sp>
        <p:nvSpPr>
          <p:cNvPr id="4" name="テキスト ボックス 3">
            <a:extLst>
              <a:ext uri="{FF2B5EF4-FFF2-40B4-BE49-F238E27FC236}">
                <a16:creationId xmlns:a16="http://schemas.microsoft.com/office/drawing/2014/main" id="{3FC0B2A0-49CB-4F00-8216-DAC24DEBD98A}"/>
              </a:ext>
            </a:extLst>
          </p:cNvPr>
          <p:cNvSpPr txBox="1"/>
          <p:nvPr/>
        </p:nvSpPr>
        <p:spPr>
          <a:xfrm>
            <a:off x="4023360" y="2959130"/>
            <a:ext cx="6478055" cy="1569660"/>
          </a:xfrm>
          <a:prstGeom prst="rect">
            <a:avLst/>
          </a:prstGeom>
          <a:solidFill>
            <a:schemeClr val="tx2">
              <a:alpha val="50000"/>
            </a:schemeClr>
          </a:solidFill>
        </p:spPr>
        <p:txBody>
          <a:bodyPr wrap="none" rtlCol="0">
            <a:spAutoFit/>
          </a:bodyPr>
          <a:lstStyle/>
          <a:p>
            <a:r>
              <a:rPr kumimoji="1" lang="ja-JP" altLang="en-US" sz="9600" dirty="0">
                <a:solidFill>
                  <a:schemeClr val="bg1"/>
                </a:solidFill>
              </a:rPr>
              <a:t>費用：</a:t>
            </a:r>
            <a:r>
              <a:rPr kumimoji="1" lang="en-US" altLang="ja-JP" sz="9600" dirty="0">
                <a:solidFill>
                  <a:schemeClr val="bg1"/>
                </a:solidFill>
              </a:rPr>
              <a:t>14</a:t>
            </a:r>
            <a:r>
              <a:rPr kumimoji="1" lang="ja-JP" altLang="en-US" sz="7200" dirty="0">
                <a:solidFill>
                  <a:schemeClr val="bg1"/>
                </a:solidFill>
              </a:rPr>
              <a:t>万円</a:t>
            </a:r>
            <a:endParaRPr kumimoji="1" lang="ja-JP" altLang="en-US" sz="13800" dirty="0">
              <a:solidFill>
                <a:schemeClr val="bg1"/>
              </a:solidFill>
            </a:endParaRPr>
          </a:p>
        </p:txBody>
      </p:sp>
    </p:spTree>
    <p:extLst>
      <p:ext uri="{BB962C8B-B14F-4D97-AF65-F5344CB8AC3E}">
        <p14:creationId xmlns:p14="http://schemas.microsoft.com/office/powerpoint/2010/main" val="4074622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3">
            <a:extLst>
              <a:ext uri="{FF2B5EF4-FFF2-40B4-BE49-F238E27FC236}">
                <a16:creationId xmlns:a16="http://schemas.microsoft.com/office/drawing/2014/main" id="{4CF52DA5-478B-4941-8332-3C01B3856AD8}"/>
              </a:ext>
            </a:extLst>
          </p:cNvPr>
          <p:cNvSpPr txBox="1">
            <a:spLocks noGrp="1"/>
          </p:cNvSpPr>
          <p:nvPr>
            <p:ph idx="1"/>
          </p:nvPr>
        </p:nvSpPr>
        <p:spPr>
          <a:xfrm>
            <a:off x="1237488" y="1691322"/>
            <a:ext cx="9692640" cy="4904285"/>
          </a:xfrm>
          <a:prstGeom prst="rect">
            <a:avLst/>
          </a:prstGeom>
          <a:solidFill>
            <a:schemeClr val="tx2">
              <a:alpha val="50000"/>
            </a:schemeClr>
          </a:solidFill>
        </p:spPr>
        <p:txBody>
          <a:bodyPr wrap="square" rtlCol="0" anchor="ctr">
            <a:normAutofit/>
          </a:bodyPr>
          <a:lstStyle/>
          <a:p>
            <a:pPr marL="0" indent="0" algn="ctr">
              <a:buNone/>
            </a:pPr>
            <a:r>
              <a:rPr kumimoji="1" lang="ja-JP" altLang="en-US" sz="5400" dirty="0">
                <a:solidFill>
                  <a:schemeClr val="bg1"/>
                </a:solidFill>
              </a:rPr>
              <a:t>もちろん 　　  以外の葬式でも可</a:t>
            </a:r>
            <a:endParaRPr kumimoji="1" lang="en-US" altLang="ja-JP" sz="5400" dirty="0">
              <a:solidFill>
                <a:schemeClr val="bg1"/>
              </a:solidFill>
            </a:endParaRPr>
          </a:p>
        </p:txBody>
      </p:sp>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6" name="テキスト ボックス 5">
            <a:extLst>
              <a:ext uri="{FF2B5EF4-FFF2-40B4-BE49-F238E27FC236}">
                <a16:creationId xmlns:a16="http://schemas.microsoft.com/office/drawing/2014/main" id="{88051C87-6138-47A2-B6C2-5974A44BCB7C}"/>
              </a:ext>
            </a:extLst>
          </p:cNvPr>
          <p:cNvSpPr txBox="1"/>
          <p:nvPr/>
        </p:nvSpPr>
        <p:spPr>
          <a:xfrm>
            <a:off x="3870960" y="3681799"/>
            <a:ext cx="1574800" cy="923330"/>
          </a:xfrm>
          <a:prstGeom prst="rect">
            <a:avLst/>
          </a:prstGeom>
          <a:solidFill>
            <a:schemeClr val="tx2">
              <a:alpha val="50000"/>
            </a:schemeClr>
          </a:solidFill>
        </p:spPr>
        <p:txBody>
          <a:bodyPr wrap="square" rtlCol="0" anchor="ctr">
            <a:spAutoFit/>
          </a:bodyPr>
          <a:lstStyle/>
          <a:p>
            <a:pPr algn="ctr"/>
            <a:r>
              <a:rPr kumimoji="1" lang="ja-JP" altLang="en-US" sz="5400" dirty="0">
                <a:solidFill>
                  <a:schemeClr val="bg1"/>
                </a:solidFill>
              </a:rPr>
              <a:t>直葬</a:t>
            </a:r>
          </a:p>
        </p:txBody>
      </p:sp>
    </p:spTree>
    <p:extLst>
      <p:ext uri="{BB962C8B-B14F-4D97-AF65-F5344CB8AC3E}">
        <p14:creationId xmlns:p14="http://schemas.microsoft.com/office/powerpoint/2010/main" val="633986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6" name="テキスト ボックス 5">
            <a:extLst>
              <a:ext uri="{FF2B5EF4-FFF2-40B4-BE49-F238E27FC236}">
                <a16:creationId xmlns:a16="http://schemas.microsoft.com/office/drawing/2014/main" id="{88051C87-6138-47A2-B6C2-5974A44BCB7C}"/>
              </a:ext>
            </a:extLst>
          </p:cNvPr>
          <p:cNvSpPr txBox="1"/>
          <p:nvPr/>
        </p:nvSpPr>
        <p:spPr>
          <a:xfrm>
            <a:off x="338074" y="2748281"/>
            <a:ext cx="2324480" cy="1323439"/>
          </a:xfrm>
          <a:prstGeom prst="rect">
            <a:avLst/>
          </a:prstGeom>
          <a:solidFill>
            <a:schemeClr val="tx2">
              <a:alpha val="50000"/>
            </a:schemeClr>
          </a:solidFill>
        </p:spPr>
        <p:txBody>
          <a:bodyPr wrap="square" rtlCol="0" anchor="ctr">
            <a:spAutoFit/>
          </a:bodyPr>
          <a:lstStyle/>
          <a:p>
            <a:pPr algn="ctr"/>
            <a:r>
              <a:rPr kumimoji="1" lang="ja-JP" altLang="en-US" sz="8000" dirty="0">
                <a:solidFill>
                  <a:schemeClr val="bg1"/>
                </a:solidFill>
              </a:rPr>
              <a:t>直葬</a:t>
            </a:r>
          </a:p>
        </p:txBody>
      </p:sp>
      <p:sp>
        <p:nvSpPr>
          <p:cNvPr id="8" name="テキスト ボックス 7">
            <a:extLst>
              <a:ext uri="{FF2B5EF4-FFF2-40B4-BE49-F238E27FC236}">
                <a16:creationId xmlns:a16="http://schemas.microsoft.com/office/drawing/2014/main" id="{C802F3F0-FE91-4BD3-9569-AD881FB526D7}"/>
              </a:ext>
            </a:extLst>
          </p:cNvPr>
          <p:cNvSpPr txBox="1"/>
          <p:nvPr/>
        </p:nvSpPr>
        <p:spPr>
          <a:xfrm>
            <a:off x="3202558" y="2748280"/>
            <a:ext cx="3340164" cy="1323439"/>
          </a:xfrm>
          <a:prstGeom prst="rect">
            <a:avLst/>
          </a:prstGeom>
          <a:solidFill>
            <a:schemeClr val="tx2">
              <a:alpha val="50000"/>
            </a:schemeClr>
          </a:solidFill>
        </p:spPr>
        <p:txBody>
          <a:bodyPr wrap="square" rtlCol="0" anchor="ctr">
            <a:spAutoFit/>
          </a:bodyPr>
          <a:lstStyle/>
          <a:p>
            <a:pPr algn="ctr"/>
            <a:r>
              <a:rPr kumimoji="1" lang="ja-JP" altLang="en-US" sz="8000" dirty="0">
                <a:solidFill>
                  <a:schemeClr val="bg1"/>
                </a:solidFill>
              </a:rPr>
              <a:t>宇宙葬</a:t>
            </a:r>
            <a:endParaRPr kumimoji="1" lang="en-US" altLang="ja-JP" sz="8000" dirty="0">
              <a:solidFill>
                <a:schemeClr val="bg1"/>
              </a:solidFill>
            </a:endParaRPr>
          </a:p>
        </p:txBody>
      </p:sp>
      <p:sp>
        <p:nvSpPr>
          <p:cNvPr id="9" name="テキスト ボックス 8">
            <a:extLst>
              <a:ext uri="{FF2B5EF4-FFF2-40B4-BE49-F238E27FC236}">
                <a16:creationId xmlns:a16="http://schemas.microsoft.com/office/drawing/2014/main" id="{822BDCD1-47A9-48E2-939F-6D8A4D32EA93}"/>
              </a:ext>
            </a:extLst>
          </p:cNvPr>
          <p:cNvSpPr txBox="1"/>
          <p:nvPr/>
        </p:nvSpPr>
        <p:spPr>
          <a:xfrm>
            <a:off x="6837596" y="2748280"/>
            <a:ext cx="4318084" cy="1323439"/>
          </a:xfrm>
          <a:prstGeom prst="rect">
            <a:avLst/>
          </a:prstGeom>
          <a:solidFill>
            <a:schemeClr val="tx2">
              <a:alpha val="50000"/>
            </a:schemeClr>
          </a:solidFill>
        </p:spPr>
        <p:txBody>
          <a:bodyPr wrap="none" rtlCol="0" anchor="ctr">
            <a:normAutofit/>
          </a:bodyPr>
          <a:lstStyle/>
          <a:p>
            <a:pPr algn="ctr"/>
            <a:r>
              <a:rPr kumimoji="1" lang="ja-JP" altLang="en-US" sz="7200" dirty="0">
                <a:solidFill>
                  <a:schemeClr val="bg1"/>
                </a:solidFill>
              </a:rPr>
              <a:t>人工流れ星</a:t>
            </a:r>
          </a:p>
        </p:txBody>
      </p:sp>
    </p:spTree>
    <p:extLst>
      <p:ext uri="{BB962C8B-B14F-4D97-AF65-F5344CB8AC3E}">
        <p14:creationId xmlns:p14="http://schemas.microsoft.com/office/powerpoint/2010/main" val="1084265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3">
            <a:extLst>
              <a:ext uri="{FF2B5EF4-FFF2-40B4-BE49-F238E27FC236}">
                <a16:creationId xmlns:a16="http://schemas.microsoft.com/office/drawing/2014/main" id="{A4604237-E8C1-4A82-8845-F2FC408FCD60}"/>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wrap="square" rtlCol="0" anchor="ctr">
            <a:normAutofit/>
          </a:bodyPr>
          <a:lstStyle/>
          <a:p>
            <a:pPr marL="0" indent="0" algn="ctr">
              <a:buNone/>
            </a:pPr>
            <a:r>
              <a:rPr kumimoji="1" lang="ja-JP" altLang="en-US" sz="5400" dirty="0">
                <a:solidFill>
                  <a:schemeClr val="bg1"/>
                </a:solidFill>
              </a:rPr>
              <a:t>その後墓に納骨する代わりに</a:t>
            </a:r>
            <a:endParaRPr kumimoji="1" lang="en-US" altLang="ja-JP" sz="5400" dirty="0">
              <a:solidFill>
                <a:schemeClr val="bg1"/>
              </a:solidFill>
            </a:endParaRPr>
          </a:p>
          <a:p>
            <a:pPr marL="0" indent="0" algn="ctr">
              <a:buNone/>
            </a:pPr>
            <a:r>
              <a:rPr kumimoji="1" lang="ja-JP" altLang="en-US" sz="5400" dirty="0">
                <a:solidFill>
                  <a:schemeClr val="bg1"/>
                </a:solidFill>
              </a:rPr>
              <a:t>宇宙葬 という供養を提案</a:t>
            </a:r>
            <a:endParaRPr kumimoji="1" lang="en-US" altLang="ja-JP" sz="5400" dirty="0">
              <a:solidFill>
                <a:schemeClr val="bg1"/>
              </a:solidFill>
            </a:endParaRPr>
          </a:p>
        </p:txBody>
      </p:sp>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8" name="テキスト ボックス 7">
            <a:extLst>
              <a:ext uri="{FF2B5EF4-FFF2-40B4-BE49-F238E27FC236}">
                <a16:creationId xmlns:a16="http://schemas.microsoft.com/office/drawing/2014/main" id="{C802F3F0-FE91-4BD3-9569-AD881FB526D7}"/>
              </a:ext>
            </a:extLst>
          </p:cNvPr>
          <p:cNvSpPr txBox="1"/>
          <p:nvPr/>
        </p:nvSpPr>
        <p:spPr>
          <a:xfrm>
            <a:off x="2430398" y="4143464"/>
            <a:ext cx="2273682" cy="923330"/>
          </a:xfrm>
          <a:prstGeom prst="rect">
            <a:avLst/>
          </a:prstGeom>
          <a:solidFill>
            <a:schemeClr val="tx2">
              <a:alpha val="50000"/>
            </a:schemeClr>
          </a:solidFill>
        </p:spPr>
        <p:txBody>
          <a:bodyPr wrap="square" rtlCol="0" anchor="ctr">
            <a:spAutoFit/>
          </a:bodyPr>
          <a:lstStyle/>
          <a:p>
            <a:pPr algn="ctr"/>
            <a:r>
              <a:rPr kumimoji="1" lang="ja-JP" altLang="en-US" sz="5400" dirty="0">
                <a:solidFill>
                  <a:schemeClr val="bg1"/>
                </a:solidFill>
              </a:rPr>
              <a:t>宇宙葬</a:t>
            </a:r>
            <a:endParaRPr kumimoji="1" lang="en-US" altLang="ja-JP" sz="5400" dirty="0">
              <a:solidFill>
                <a:schemeClr val="bg1"/>
              </a:solidFill>
            </a:endParaRPr>
          </a:p>
        </p:txBody>
      </p:sp>
    </p:spTree>
    <p:extLst>
      <p:ext uri="{BB962C8B-B14F-4D97-AF65-F5344CB8AC3E}">
        <p14:creationId xmlns:p14="http://schemas.microsoft.com/office/powerpoint/2010/main" val="140035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3">
            <a:extLst>
              <a:ext uri="{FF2B5EF4-FFF2-40B4-BE49-F238E27FC236}">
                <a16:creationId xmlns:a16="http://schemas.microsoft.com/office/drawing/2014/main" id="{C3798241-3197-4413-B587-BC19570F0373}"/>
              </a:ext>
            </a:extLst>
          </p:cNvPr>
          <p:cNvSpPr txBox="1">
            <a:spLocks noGrp="1"/>
          </p:cNvSpPr>
          <p:nvPr>
            <p:ph idx="1"/>
          </p:nvPr>
        </p:nvSpPr>
        <p:spPr>
          <a:xfrm>
            <a:off x="1261872" y="1691322"/>
            <a:ext cx="9692640" cy="4904285"/>
          </a:xfrm>
          <a:prstGeom prst="rect">
            <a:avLst/>
          </a:prstGeom>
          <a:solidFill>
            <a:schemeClr val="tx2">
              <a:alpha val="50000"/>
            </a:schemeClr>
          </a:solidFill>
        </p:spPr>
        <p:txBody>
          <a:bodyPr wrap="square" rtlCol="0" anchor="ctr">
            <a:normAutofit/>
          </a:bodyPr>
          <a:lstStyle/>
          <a:p>
            <a:pPr marL="0" indent="0" algn="ctr">
              <a:buNone/>
            </a:pPr>
            <a:r>
              <a:rPr kumimoji="1" lang="ja-JP" altLang="en-US" sz="5400" dirty="0">
                <a:solidFill>
                  <a:schemeClr val="bg1"/>
                </a:solidFill>
              </a:rPr>
              <a:t>宇宙葬の形態として</a:t>
            </a:r>
            <a:endParaRPr kumimoji="1" lang="en-US" altLang="ja-JP" sz="5400" dirty="0">
              <a:solidFill>
                <a:schemeClr val="bg1"/>
              </a:solidFill>
            </a:endParaRPr>
          </a:p>
          <a:p>
            <a:pPr marL="0" indent="0" algn="ctr">
              <a:buNone/>
            </a:pPr>
            <a:r>
              <a:rPr lang="ja-JP" altLang="en-US" sz="5400" dirty="0">
                <a:solidFill>
                  <a:schemeClr val="bg1"/>
                </a:solidFill>
              </a:rPr>
              <a:t>人工流れ星を利用する</a:t>
            </a:r>
            <a:endParaRPr lang="en-US" altLang="ja-JP" sz="5400" dirty="0">
              <a:solidFill>
                <a:schemeClr val="bg1"/>
              </a:solidFill>
            </a:endParaRPr>
          </a:p>
          <a:p>
            <a:pPr marL="0" indent="0" algn="ctr">
              <a:buNone/>
            </a:pPr>
            <a:r>
              <a:rPr kumimoji="1" lang="ja-JP" altLang="en-US" sz="5400" dirty="0">
                <a:solidFill>
                  <a:schemeClr val="bg1"/>
                </a:solidFill>
              </a:rPr>
              <a:t>次世代の散骨方式</a:t>
            </a:r>
            <a:endParaRPr kumimoji="1" lang="en-US" altLang="ja-JP" sz="5400" dirty="0">
              <a:solidFill>
                <a:schemeClr val="bg1"/>
              </a:solidFill>
            </a:endParaRPr>
          </a:p>
        </p:txBody>
      </p:sp>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8" name="テキスト ボックス 7">
            <a:extLst>
              <a:ext uri="{FF2B5EF4-FFF2-40B4-BE49-F238E27FC236}">
                <a16:creationId xmlns:a16="http://schemas.microsoft.com/office/drawing/2014/main" id="{C802F3F0-FE91-4BD3-9569-AD881FB526D7}"/>
              </a:ext>
            </a:extLst>
          </p:cNvPr>
          <p:cNvSpPr txBox="1"/>
          <p:nvPr/>
        </p:nvSpPr>
        <p:spPr>
          <a:xfrm>
            <a:off x="3121278" y="2658586"/>
            <a:ext cx="2273682" cy="923330"/>
          </a:xfrm>
          <a:prstGeom prst="rect">
            <a:avLst/>
          </a:prstGeom>
          <a:solidFill>
            <a:schemeClr val="tx2">
              <a:alpha val="50000"/>
            </a:schemeClr>
          </a:solidFill>
        </p:spPr>
        <p:txBody>
          <a:bodyPr wrap="square" rtlCol="0" anchor="ctr">
            <a:spAutoFit/>
          </a:bodyPr>
          <a:lstStyle/>
          <a:p>
            <a:pPr algn="ctr"/>
            <a:r>
              <a:rPr kumimoji="1" lang="ja-JP" altLang="en-US" sz="5400" dirty="0">
                <a:solidFill>
                  <a:schemeClr val="bg1"/>
                </a:solidFill>
              </a:rPr>
              <a:t>宇宙葬</a:t>
            </a:r>
            <a:endParaRPr kumimoji="1" lang="en-US" altLang="ja-JP" sz="5400" dirty="0">
              <a:solidFill>
                <a:schemeClr val="bg1"/>
              </a:solidFill>
            </a:endParaRPr>
          </a:p>
        </p:txBody>
      </p:sp>
      <p:sp>
        <p:nvSpPr>
          <p:cNvPr id="10" name="テキスト ボックス 9">
            <a:extLst>
              <a:ext uri="{FF2B5EF4-FFF2-40B4-BE49-F238E27FC236}">
                <a16:creationId xmlns:a16="http://schemas.microsoft.com/office/drawing/2014/main" id="{FB892B6C-6B60-420C-B857-5181148453E4}"/>
              </a:ext>
            </a:extLst>
          </p:cNvPr>
          <p:cNvSpPr txBox="1"/>
          <p:nvPr/>
        </p:nvSpPr>
        <p:spPr>
          <a:xfrm>
            <a:off x="2684398" y="3650635"/>
            <a:ext cx="3635122" cy="923330"/>
          </a:xfrm>
          <a:prstGeom prst="rect">
            <a:avLst/>
          </a:prstGeom>
          <a:solidFill>
            <a:schemeClr val="tx2">
              <a:alpha val="50000"/>
            </a:schemeClr>
          </a:solidFill>
        </p:spPr>
        <p:txBody>
          <a:bodyPr wrap="square" rtlCol="0" anchor="ctr">
            <a:spAutoFit/>
          </a:bodyPr>
          <a:lstStyle/>
          <a:p>
            <a:pPr algn="ctr"/>
            <a:r>
              <a:rPr kumimoji="1" lang="ja-JP" altLang="en-US" sz="5400" dirty="0">
                <a:solidFill>
                  <a:schemeClr val="bg1"/>
                </a:solidFill>
              </a:rPr>
              <a:t>人工流れ星</a:t>
            </a:r>
            <a:endParaRPr kumimoji="1" lang="en-US" altLang="ja-JP" sz="5400" dirty="0">
              <a:solidFill>
                <a:schemeClr val="bg1"/>
              </a:solidFill>
            </a:endParaRPr>
          </a:p>
        </p:txBody>
      </p:sp>
    </p:spTree>
    <p:extLst>
      <p:ext uri="{BB962C8B-B14F-4D97-AF65-F5344CB8AC3E}">
        <p14:creationId xmlns:p14="http://schemas.microsoft.com/office/powerpoint/2010/main" val="1482914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FB892B6C-6B60-420C-B857-5181148453E4}"/>
              </a:ext>
            </a:extLst>
          </p:cNvPr>
          <p:cNvSpPr txBox="1"/>
          <p:nvPr/>
        </p:nvSpPr>
        <p:spPr>
          <a:xfrm>
            <a:off x="6837596" y="2748281"/>
            <a:ext cx="4318084" cy="1323438"/>
          </a:xfrm>
          <a:prstGeom prst="rect">
            <a:avLst/>
          </a:prstGeom>
          <a:solidFill>
            <a:schemeClr val="tx2">
              <a:alpha val="50000"/>
            </a:schemeClr>
          </a:solidFill>
        </p:spPr>
        <p:txBody>
          <a:bodyPr wrap="none" rtlCol="0" anchor="ctr">
            <a:normAutofit/>
          </a:bodyPr>
          <a:lstStyle/>
          <a:p>
            <a:pPr algn="ctr"/>
            <a:r>
              <a:rPr kumimoji="1" lang="ja-JP" altLang="en-US" sz="7200" dirty="0">
                <a:solidFill>
                  <a:schemeClr val="bg1"/>
                </a:solidFill>
              </a:rPr>
              <a:t>人工流れ星</a:t>
            </a:r>
            <a:endParaRPr kumimoji="1" lang="en-US" altLang="ja-JP" sz="7200" dirty="0">
              <a:solidFill>
                <a:schemeClr val="bg1"/>
              </a:solidFill>
            </a:endParaRPr>
          </a:p>
        </p:txBody>
      </p:sp>
      <p:sp>
        <p:nvSpPr>
          <p:cNvPr id="11" name="テキスト ボックス 10">
            <a:extLst>
              <a:ext uri="{FF2B5EF4-FFF2-40B4-BE49-F238E27FC236}">
                <a16:creationId xmlns:a16="http://schemas.microsoft.com/office/drawing/2014/main" id="{031AB162-DBAB-4127-9A4B-D9FCB7333533}"/>
              </a:ext>
            </a:extLst>
          </p:cNvPr>
          <p:cNvSpPr txBox="1"/>
          <p:nvPr/>
        </p:nvSpPr>
        <p:spPr>
          <a:xfrm>
            <a:off x="338074" y="2748280"/>
            <a:ext cx="2324481" cy="1323439"/>
          </a:xfrm>
          <a:prstGeom prst="rect">
            <a:avLst/>
          </a:prstGeom>
          <a:solidFill>
            <a:schemeClr val="tx2">
              <a:alpha val="50000"/>
            </a:schemeClr>
          </a:solidFill>
        </p:spPr>
        <p:txBody>
          <a:bodyPr wrap="square" rtlCol="0" anchor="ctr">
            <a:spAutoFit/>
          </a:bodyPr>
          <a:lstStyle/>
          <a:p>
            <a:pPr algn="ctr"/>
            <a:r>
              <a:rPr kumimoji="1" lang="ja-JP" altLang="en-US" sz="8000" dirty="0">
                <a:solidFill>
                  <a:schemeClr val="bg1"/>
                </a:solidFill>
              </a:rPr>
              <a:t>直葬</a:t>
            </a:r>
          </a:p>
        </p:txBody>
      </p:sp>
      <p:sp>
        <p:nvSpPr>
          <p:cNvPr id="2" name="タイトル 1">
            <a:extLst>
              <a:ext uri="{FF2B5EF4-FFF2-40B4-BE49-F238E27FC236}">
                <a16:creationId xmlns:a16="http://schemas.microsoft.com/office/drawing/2014/main" id="{FB9721C8-BC19-4543-952B-5B12BFCB9716}"/>
              </a:ext>
            </a:extLst>
          </p:cNvPr>
          <p:cNvSpPr>
            <a:spLocks noGrp="1"/>
          </p:cNvSpPr>
          <p:nvPr>
            <p:ph type="title"/>
          </p:nvPr>
        </p:nvSpPr>
        <p:spPr/>
        <p:txBody>
          <a:bodyPr/>
          <a:lstStyle/>
          <a:p>
            <a:r>
              <a:rPr lang="en-US" altLang="ja-JP" dirty="0"/>
              <a:t>Solution</a:t>
            </a:r>
            <a:endParaRPr kumimoji="1" lang="ja-JP" altLang="en-US" dirty="0"/>
          </a:p>
        </p:txBody>
      </p:sp>
      <p:sp>
        <p:nvSpPr>
          <p:cNvPr id="8" name="テキスト ボックス 7">
            <a:extLst>
              <a:ext uri="{FF2B5EF4-FFF2-40B4-BE49-F238E27FC236}">
                <a16:creationId xmlns:a16="http://schemas.microsoft.com/office/drawing/2014/main" id="{C802F3F0-FE91-4BD3-9569-AD881FB526D7}"/>
              </a:ext>
            </a:extLst>
          </p:cNvPr>
          <p:cNvSpPr txBox="1"/>
          <p:nvPr/>
        </p:nvSpPr>
        <p:spPr>
          <a:xfrm>
            <a:off x="3202558" y="2748281"/>
            <a:ext cx="3340164" cy="1323438"/>
          </a:xfrm>
          <a:prstGeom prst="rect">
            <a:avLst/>
          </a:prstGeom>
          <a:solidFill>
            <a:schemeClr val="tx2">
              <a:alpha val="50000"/>
            </a:schemeClr>
          </a:solidFill>
        </p:spPr>
        <p:txBody>
          <a:bodyPr wrap="square" rtlCol="0" anchor="ctr">
            <a:normAutofit/>
          </a:bodyPr>
          <a:lstStyle/>
          <a:p>
            <a:pPr algn="ctr"/>
            <a:r>
              <a:rPr kumimoji="1" lang="ja-JP" altLang="en-US" sz="8000" dirty="0">
                <a:solidFill>
                  <a:schemeClr val="bg1"/>
                </a:solidFill>
              </a:rPr>
              <a:t>宇宙葬</a:t>
            </a:r>
            <a:endParaRPr kumimoji="1" lang="en-US" altLang="ja-JP" sz="8000" dirty="0">
              <a:solidFill>
                <a:schemeClr val="bg1"/>
              </a:solidFill>
            </a:endParaRPr>
          </a:p>
        </p:txBody>
      </p:sp>
    </p:spTree>
    <p:extLst>
      <p:ext uri="{BB962C8B-B14F-4D97-AF65-F5344CB8AC3E}">
        <p14:creationId xmlns:p14="http://schemas.microsoft.com/office/powerpoint/2010/main" val="3577771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en-US" altLang="ja-JP" sz="19900" dirty="0">
                <a:solidFill>
                  <a:schemeClr val="bg1"/>
                </a:solidFill>
              </a:rPr>
              <a:t>1950</a:t>
            </a:r>
            <a:r>
              <a:rPr kumimoji="1" lang="ja-JP" altLang="en-US" sz="19900" dirty="0">
                <a:solidFill>
                  <a:schemeClr val="bg1"/>
                </a:solidFill>
              </a:rPr>
              <a:t>年</a:t>
            </a:r>
          </a:p>
        </p:txBody>
      </p:sp>
      <p:sp>
        <p:nvSpPr>
          <p:cNvPr id="8" name="正方形/長方形 7">
            <a:extLst>
              <a:ext uri="{FF2B5EF4-FFF2-40B4-BE49-F238E27FC236}">
                <a16:creationId xmlns:a16="http://schemas.microsoft.com/office/drawing/2014/main" id="{DEA11D55-B77B-4EC4-9B8F-7DCA2C4CFDA1}"/>
              </a:ext>
            </a:extLst>
          </p:cNvPr>
          <p:cNvSpPr/>
          <p:nvPr/>
        </p:nvSpPr>
        <p:spPr>
          <a:xfrm>
            <a:off x="4829175" y="6490654"/>
            <a:ext cx="7591425" cy="369332"/>
          </a:xfrm>
          <a:prstGeom prst="rect">
            <a:avLst/>
          </a:prstGeom>
        </p:spPr>
        <p:txBody>
          <a:bodyPr wrap="square">
            <a:spAutoFit/>
          </a:bodyPr>
          <a:lstStyle/>
          <a:p>
            <a:r>
              <a:rPr lang="ja-JP" altLang="en-US" dirty="0">
                <a:solidFill>
                  <a:schemeClr val="bg1"/>
                </a:solidFill>
              </a:rPr>
              <a:t>www8.cao.go.jp/kourei/whitepaper/w-2016/html/zenbun/s1_1_1.html</a:t>
            </a:r>
          </a:p>
        </p:txBody>
      </p:sp>
      <p:sp>
        <p:nvSpPr>
          <p:cNvPr id="4" name="テキスト ボックス 3">
            <a:extLst>
              <a:ext uri="{FF2B5EF4-FFF2-40B4-BE49-F238E27FC236}">
                <a16:creationId xmlns:a16="http://schemas.microsoft.com/office/drawing/2014/main" id="{D6D505C2-02DE-4F3E-9F4E-7DAA72586773}"/>
              </a:ext>
            </a:extLst>
          </p:cNvPr>
          <p:cNvSpPr txBox="1"/>
          <p:nvPr/>
        </p:nvSpPr>
        <p:spPr>
          <a:xfrm>
            <a:off x="8440579" y="6312298"/>
            <a:ext cx="1789272" cy="276999"/>
          </a:xfrm>
          <a:prstGeom prst="rect">
            <a:avLst/>
          </a:prstGeom>
          <a:solidFill>
            <a:schemeClr val="tx2">
              <a:alpha val="50000"/>
            </a:schemeClr>
          </a:solidFill>
        </p:spPr>
        <p:txBody>
          <a:bodyPr wrap="none" rtlCol="0">
            <a:spAutoFit/>
          </a:bodyPr>
          <a:lstStyle/>
          <a:p>
            <a:pPr algn="l"/>
            <a:r>
              <a:rPr kumimoji="1" lang="ja-JP" altLang="en-US" sz="1200" dirty="0">
                <a:solidFill>
                  <a:schemeClr val="bg1"/>
                </a:solidFill>
              </a:rPr>
              <a:t>現役世代</a:t>
            </a:r>
            <a:r>
              <a:rPr kumimoji="1" lang="en-US" altLang="ja-JP" sz="1200" dirty="0">
                <a:solidFill>
                  <a:schemeClr val="bg1"/>
                </a:solidFill>
              </a:rPr>
              <a:t>(15~64</a:t>
            </a:r>
            <a:r>
              <a:rPr kumimoji="1" lang="ja-JP" altLang="en-US" sz="1200" dirty="0">
                <a:solidFill>
                  <a:schemeClr val="bg1"/>
                </a:solidFill>
              </a:rPr>
              <a:t>歳の者</a:t>
            </a:r>
            <a:r>
              <a:rPr kumimoji="1" lang="en-US" altLang="ja-JP" sz="1200" dirty="0">
                <a:solidFill>
                  <a:schemeClr val="bg1"/>
                </a:solidFill>
              </a:rPr>
              <a:t>)</a:t>
            </a:r>
            <a:endParaRPr kumimoji="1" lang="ja-JP" altLang="en-US" sz="1200" dirty="0">
              <a:solidFill>
                <a:schemeClr val="bg1"/>
              </a:solidFill>
            </a:endParaRPr>
          </a:p>
        </p:txBody>
      </p:sp>
    </p:spTree>
    <p:extLst>
      <p:ext uri="{BB962C8B-B14F-4D97-AF65-F5344CB8AC3E}">
        <p14:creationId xmlns:p14="http://schemas.microsoft.com/office/powerpoint/2010/main" val="212834244"/>
      </p:ext>
    </p:extLst>
  </p:cSld>
  <p:clrMapOvr>
    <a:masterClrMapping/>
  </p:clrMapOvr>
  <p:transition spd="slow">
    <p:push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a:xfrm>
            <a:off x="1261872" y="262393"/>
            <a:ext cx="9692640" cy="1428929"/>
          </a:xfrm>
        </p:spPr>
        <p:txBody>
          <a:bodyPr/>
          <a:lstStyle/>
          <a:p>
            <a:r>
              <a:rPr lang="en-US" altLang="ja-JP" dirty="0"/>
              <a:t>Agenda</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8595360" cy="4351337"/>
          </a:xfrm>
          <a:solidFill>
            <a:schemeClr val="tx1">
              <a:lumMod val="50000"/>
              <a:lumOff val="50000"/>
              <a:alpha val="50000"/>
            </a:schemeClr>
          </a:solidFill>
        </p:spPr>
        <p:txBody>
          <a:bodyPr vert="horz">
            <a:normAutofit/>
          </a:bodyPr>
          <a:lstStyle/>
          <a:p>
            <a:pPr>
              <a:buFont typeface="Wingdings" panose="05000000000000000000" pitchFamily="2" charset="2"/>
              <a:buChar char="l"/>
            </a:pPr>
            <a:r>
              <a:rPr lang="ja-JP" altLang="en-US" sz="2400" dirty="0">
                <a:ln w="0">
                  <a:noFill/>
                </a:ln>
                <a:solidFill>
                  <a:schemeClr val="bg1"/>
                </a:solidFill>
              </a:rPr>
              <a:t>ニーズ </a:t>
            </a:r>
            <a:r>
              <a:rPr lang="en-US" altLang="ja-JP" sz="1400" dirty="0">
                <a:ln w="0">
                  <a:noFill/>
                </a:ln>
                <a:solidFill>
                  <a:schemeClr val="bg1"/>
                </a:solidFill>
              </a:rPr>
              <a:t>Needs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対象顧客 </a:t>
            </a:r>
            <a:r>
              <a:rPr kumimoji="1" lang="en-US" altLang="ja-JP" sz="1400" dirty="0">
                <a:ln w="0">
                  <a:noFill/>
                </a:ln>
                <a:solidFill>
                  <a:schemeClr val="bg1"/>
                </a:solidFill>
              </a:rPr>
              <a:t>Customers</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課題の解決方法 </a:t>
            </a:r>
            <a:r>
              <a:rPr lang="en-US" altLang="ja-JP" sz="1400" dirty="0">
                <a:ln w="0">
                  <a:noFill/>
                </a:ln>
                <a:solidFill>
                  <a:schemeClr val="bg1"/>
                </a:solidFill>
              </a:rPr>
              <a:t>Solution</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リソース </a:t>
            </a:r>
            <a:r>
              <a:rPr lang="en-US" altLang="ja-JP" sz="1400" dirty="0">
                <a:ln w="0">
                  <a:noFill/>
                </a:ln>
                <a:solidFill>
                  <a:schemeClr val="bg1"/>
                </a:solidFill>
              </a:rPr>
              <a:t>Resources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ソリューションの内容と特徴 </a:t>
            </a:r>
            <a:r>
              <a:rPr kumimoji="1" lang="en-US" altLang="ja-JP" sz="1400" dirty="0">
                <a:ln w="0">
                  <a:noFill/>
                </a:ln>
                <a:solidFill>
                  <a:schemeClr val="bg1"/>
                </a:solidFill>
              </a:rPr>
              <a:t>Content and Features of Solution</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顧客にとっての新規性と価値 </a:t>
            </a:r>
            <a:r>
              <a:rPr lang="en-US" altLang="ja-JP" sz="1400" dirty="0">
                <a:ln w="0">
                  <a:noFill/>
                </a:ln>
                <a:solidFill>
                  <a:schemeClr val="bg1"/>
                </a:solidFill>
              </a:rPr>
              <a:t>Novelty and Value for Customers</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マーケティング </a:t>
            </a:r>
            <a:r>
              <a:rPr lang="en-US" altLang="ja-JP" sz="1400" dirty="0">
                <a:ln w="0">
                  <a:noFill/>
                </a:ln>
                <a:solidFill>
                  <a:schemeClr val="bg1"/>
                </a:solidFill>
              </a:rPr>
              <a:t>Marketing</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事業収支計画 </a:t>
            </a:r>
            <a:r>
              <a:rPr kumimoji="1" lang="en-US" altLang="ja-JP" sz="1400" dirty="0">
                <a:ln w="0">
                  <a:noFill/>
                </a:ln>
                <a:solidFill>
                  <a:schemeClr val="bg1"/>
                </a:solidFill>
              </a:rPr>
              <a:t>Revenue and Expense</a:t>
            </a:r>
            <a:endParaRPr kumimoji="1" lang="en-US" altLang="ja-JP" sz="2400" dirty="0">
              <a:ln w="0">
                <a:noFill/>
              </a:ln>
              <a:solidFill>
                <a:schemeClr val="bg1"/>
              </a:solidFill>
            </a:endParaRPr>
          </a:p>
        </p:txBody>
      </p:sp>
    </p:spTree>
    <p:extLst>
      <p:ext uri="{BB962C8B-B14F-4D97-AF65-F5344CB8AC3E}">
        <p14:creationId xmlns:p14="http://schemas.microsoft.com/office/powerpoint/2010/main" val="2977720127"/>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DF088-44F4-42E5-824D-A181728B35FC}"/>
              </a:ext>
            </a:extLst>
          </p:cNvPr>
          <p:cNvSpPr>
            <a:spLocks noGrp="1"/>
          </p:cNvSpPr>
          <p:nvPr>
            <p:ph type="title"/>
          </p:nvPr>
        </p:nvSpPr>
        <p:spPr>
          <a:ln>
            <a:noFill/>
          </a:ln>
        </p:spPr>
        <p:txBody>
          <a:bodyPr/>
          <a:lstStyle/>
          <a:p>
            <a:r>
              <a:rPr lang="en-US" altLang="ja-JP" b="1" dirty="0">
                <a:ln w="0">
                  <a:solidFill>
                    <a:schemeClr val="bg1">
                      <a:alpha val="90000"/>
                    </a:schemeClr>
                  </a:solidFill>
                </a:ln>
              </a:rPr>
              <a:t>Resources</a:t>
            </a:r>
            <a:endParaRPr kumimoji="1" lang="ja-JP" altLang="en-US" b="1" dirty="0">
              <a:ln>
                <a:solidFill>
                  <a:schemeClr val="bg1">
                    <a:alpha val="90000"/>
                  </a:schemeClr>
                </a:solidFill>
              </a:ln>
            </a:endParaRPr>
          </a:p>
        </p:txBody>
      </p:sp>
      <p:sp>
        <p:nvSpPr>
          <p:cNvPr id="3" name="テキスト プレースホルダー 2">
            <a:extLst>
              <a:ext uri="{FF2B5EF4-FFF2-40B4-BE49-F238E27FC236}">
                <a16:creationId xmlns:a16="http://schemas.microsoft.com/office/drawing/2014/main" id="{B4E00548-61E5-440D-B183-20A53772038E}"/>
              </a:ext>
            </a:extLst>
          </p:cNvPr>
          <p:cNvSpPr>
            <a:spLocks noGrp="1"/>
          </p:cNvSpPr>
          <p:nvPr>
            <p:ph type="body" idx="1"/>
          </p:nvPr>
        </p:nvSpPr>
        <p:spPr/>
        <p:txBody>
          <a:bodyPr/>
          <a:lstStyle/>
          <a:p>
            <a:r>
              <a:rPr lang="ja-JP" altLang="en-US" dirty="0"/>
              <a:t>リソース</a:t>
            </a:r>
            <a:endParaRPr lang="en-US" altLang="ja-JP" dirty="0"/>
          </a:p>
        </p:txBody>
      </p:sp>
    </p:spTree>
    <p:extLst>
      <p:ext uri="{BB962C8B-B14F-4D97-AF65-F5344CB8AC3E}">
        <p14:creationId xmlns:p14="http://schemas.microsoft.com/office/powerpoint/2010/main" val="410529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kumimoji="1" lang="en-US" altLang="ja-JP" dirty="0"/>
              <a:t>Resources</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kumimoji="1" lang="ja-JP" altLang="en-US" sz="19900" dirty="0">
                <a:solidFill>
                  <a:schemeClr val="bg1"/>
                </a:solidFill>
              </a:rPr>
              <a:t>リソース</a:t>
            </a:r>
            <a:endParaRPr kumimoji="1" lang="en-US" altLang="ja-JP" sz="19900" dirty="0">
              <a:solidFill>
                <a:schemeClr val="bg1"/>
              </a:solidFill>
            </a:endParaRPr>
          </a:p>
        </p:txBody>
      </p:sp>
    </p:spTree>
    <p:extLst>
      <p:ext uri="{BB962C8B-B14F-4D97-AF65-F5344CB8AC3E}">
        <p14:creationId xmlns:p14="http://schemas.microsoft.com/office/powerpoint/2010/main" val="1748488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kumimoji="1" lang="en-US" altLang="ja-JP" dirty="0"/>
              <a:t>Resources</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kumimoji="1" lang="ja-JP" altLang="en-US" sz="7200" dirty="0">
                <a:solidFill>
                  <a:schemeClr val="bg1"/>
                </a:solidFill>
              </a:rPr>
              <a:t>宇宙葬を希望する人間</a:t>
            </a:r>
            <a:endParaRPr kumimoji="1" lang="en-US" altLang="ja-JP" sz="7200" dirty="0">
              <a:solidFill>
                <a:schemeClr val="bg1"/>
              </a:solidFill>
            </a:endParaRPr>
          </a:p>
          <a:p>
            <a:pPr algn="ctr"/>
            <a:r>
              <a:rPr kumimoji="1" lang="ja-JP" altLang="en-US" sz="7200" dirty="0">
                <a:solidFill>
                  <a:schemeClr val="bg1"/>
                </a:solidFill>
              </a:rPr>
              <a:t>の遺骨</a:t>
            </a:r>
            <a:endParaRPr kumimoji="1" lang="en-US" altLang="ja-JP" sz="7200" dirty="0">
              <a:solidFill>
                <a:schemeClr val="bg1"/>
              </a:solidFill>
            </a:endParaRPr>
          </a:p>
        </p:txBody>
      </p:sp>
    </p:spTree>
    <p:extLst>
      <p:ext uri="{BB962C8B-B14F-4D97-AF65-F5344CB8AC3E}">
        <p14:creationId xmlns:p14="http://schemas.microsoft.com/office/powerpoint/2010/main" val="212452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kumimoji="1" lang="en-US" altLang="ja-JP" dirty="0"/>
              <a:t>Resources</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kumimoji="1" lang="ja-JP" altLang="en-US" sz="7200" dirty="0">
                <a:solidFill>
                  <a:schemeClr val="bg1"/>
                </a:solidFill>
              </a:rPr>
              <a:t>遺骨の加工技術</a:t>
            </a:r>
            <a:endParaRPr kumimoji="1" lang="en-US" altLang="ja-JP" sz="7200" dirty="0">
              <a:solidFill>
                <a:schemeClr val="bg1"/>
              </a:solidFill>
            </a:endParaRPr>
          </a:p>
        </p:txBody>
      </p:sp>
    </p:spTree>
    <p:extLst>
      <p:ext uri="{BB962C8B-B14F-4D97-AF65-F5344CB8AC3E}">
        <p14:creationId xmlns:p14="http://schemas.microsoft.com/office/powerpoint/2010/main" val="1254853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kumimoji="1" lang="en-US" altLang="ja-JP" dirty="0"/>
              <a:t>Resources</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kumimoji="1" lang="ja-JP" altLang="en-US" sz="7200" dirty="0">
                <a:solidFill>
                  <a:schemeClr val="bg1"/>
                </a:solidFill>
              </a:rPr>
              <a:t>遺骨</a:t>
            </a:r>
            <a:r>
              <a:rPr kumimoji="1" lang="ja-JP" altLang="en-US" sz="7200">
                <a:solidFill>
                  <a:schemeClr val="bg1"/>
                </a:solidFill>
              </a:rPr>
              <a:t>を人工流れ星</a:t>
            </a:r>
            <a:r>
              <a:rPr kumimoji="1" lang="ja-JP" altLang="en-US" sz="7200" dirty="0">
                <a:solidFill>
                  <a:schemeClr val="bg1"/>
                </a:solidFill>
              </a:rPr>
              <a:t>の</a:t>
            </a:r>
            <a:br>
              <a:rPr kumimoji="1" lang="en-US" altLang="ja-JP" sz="7200" dirty="0">
                <a:solidFill>
                  <a:schemeClr val="bg1"/>
                </a:solidFill>
              </a:rPr>
            </a:br>
            <a:r>
              <a:rPr kumimoji="1" lang="ja-JP" altLang="en-US" sz="7200" dirty="0">
                <a:solidFill>
                  <a:schemeClr val="bg1"/>
                </a:solidFill>
              </a:rPr>
              <a:t>素に加工する</a:t>
            </a:r>
            <a:endParaRPr kumimoji="1" lang="en-US" altLang="ja-JP" sz="7200" dirty="0">
              <a:solidFill>
                <a:schemeClr val="bg1"/>
              </a:solidFill>
            </a:endParaRPr>
          </a:p>
        </p:txBody>
      </p:sp>
    </p:spTree>
    <p:extLst>
      <p:ext uri="{BB962C8B-B14F-4D97-AF65-F5344CB8AC3E}">
        <p14:creationId xmlns:p14="http://schemas.microsoft.com/office/powerpoint/2010/main" val="2352778797"/>
      </p:ext>
    </p:extLst>
  </p:cSld>
  <p:clrMapOvr>
    <a:masterClrMapping/>
  </p:clrMapOvr>
  <p:transition spd="slow">
    <p:push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kumimoji="1" lang="en-US" altLang="ja-JP" dirty="0"/>
              <a:t>Resources</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kumimoji="1" lang="ja-JP" altLang="en-US" sz="6600" dirty="0">
                <a:solidFill>
                  <a:schemeClr val="bg1"/>
                </a:solidFill>
              </a:rPr>
              <a:t>株式会社</a:t>
            </a:r>
            <a:r>
              <a:rPr kumimoji="1" lang="en-US" altLang="ja-JP" sz="6600" dirty="0">
                <a:solidFill>
                  <a:schemeClr val="bg1"/>
                </a:solidFill>
              </a:rPr>
              <a:t>ALE</a:t>
            </a:r>
            <a:r>
              <a:rPr kumimoji="1" lang="ja-JP" altLang="en-US" sz="6600" dirty="0">
                <a:solidFill>
                  <a:schemeClr val="bg1"/>
                </a:solidFill>
              </a:rPr>
              <a:t>様の支援</a:t>
            </a:r>
            <a:endParaRPr kumimoji="1" lang="en-US" altLang="ja-JP" sz="6600" dirty="0">
              <a:solidFill>
                <a:schemeClr val="bg1"/>
              </a:solidFill>
            </a:endParaRPr>
          </a:p>
        </p:txBody>
      </p:sp>
    </p:spTree>
    <p:extLst>
      <p:ext uri="{BB962C8B-B14F-4D97-AF65-F5344CB8AC3E}">
        <p14:creationId xmlns:p14="http://schemas.microsoft.com/office/powerpoint/2010/main" val="3325391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invX="1"/>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kumimoji="1" lang="en-US" altLang="ja-JP" dirty="0"/>
              <a:t>Resources</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kumimoji="1" lang="ja-JP" altLang="en-US" sz="6600" dirty="0">
                <a:solidFill>
                  <a:schemeClr val="bg1"/>
                </a:solidFill>
              </a:rPr>
              <a:t>遺骨を人工流れ星に</a:t>
            </a:r>
            <a:endParaRPr kumimoji="1" lang="en-US" altLang="ja-JP" sz="6600" dirty="0">
              <a:solidFill>
                <a:schemeClr val="bg1"/>
              </a:solidFill>
            </a:endParaRPr>
          </a:p>
        </p:txBody>
      </p:sp>
    </p:spTree>
    <p:extLst>
      <p:ext uri="{BB962C8B-B14F-4D97-AF65-F5344CB8AC3E}">
        <p14:creationId xmlns:p14="http://schemas.microsoft.com/office/powerpoint/2010/main" val="1314562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invX="1"/>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F43ED-7961-45CF-8331-BC2BC21086EC}"/>
              </a:ext>
            </a:extLst>
          </p:cNvPr>
          <p:cNvSpPr>
            <a:spLocks noGrp="1"/>
          </p:cNvSpPr>
          <p:nvPr>
            <p:ph type="title"/>
          </p:nvPr>
        </p:nvSpPr>
        <p:spPr>
          <a:xfrm>
            <a:off x="1261872" y="262393"/>
            <a:ext cx="9692640" cy="1428929"/>
          </a:xfrm>
        </p:spPr>
        <p:txBody>
          <a:bodyPr/>
          <a:lstStyle/>
          <a:p>
            <a:r>
              <a:rPr lang="en-US" altLang="ja-JP" dirty="0"/>
              <a:t>Agenda</a:t>
            </a:r>
            <a:endParaRPr kumimoji="1" lang="ja-JP" altLang="en-US" dirty="0"/>
          </a:p>
        </p:txBody>
      </p:sp>
      <p:sp>
        <p:nvSpPr>
          <p:cNvPr id="3" name="縦書きテキスト プレースホルダー 2">
            <a:extLst>
              <a:ext uri="{FF2B5EF4-FFF2-40B4-BE49-F238E27FC236}">
                <a16:creationId xmlns:a16="http://schemas.microsoft.com/office/drawing/2014/main" id="{1DCA6EFD-E117-4A1A-A20F-368AD4A21333}"/>
              </a:ext>
            </a:extLst>
          </p:cNvPr>
          <p:cNvSpPr>
            <a:spLocks noGrp="1"/>
          </p:cNvSpPr>
          <p:nvPr>
            <p:ph type="body" orient="vert" idx="1"/>
          </p:nvPr>
        </p:nvSpPr>
        <p:spPr>
          <a:xfrm>
            <a:off x="1261872" y="1828800"/>
            <a:ext cx="8595360" cy="4351337"/>
          </a:xfrm>
          <a:solidFill>
            <a:schemeClr val="tx1">
              <a:lumMod val="50000"/>
              <a:lumOff val="50000"/>
              <a:alpha val="50000"/>
            </a:schemeClr>
          </a:solidFill>
        </p:spPr>
        <p:txBody>
          <a:bodyPr vert="horz">
            <a:normAutofit/>
          </a:bodyPr>
          <a:lstStyle/>
          <a:p>
            <a:pPr>
              <a:buFont typeface="Wingdings" panose="05000000000000000000" pitchFamily="2" charset="2"/>
              <a:buChar char="l"/>
            </a:pPr>
            <a:r>
              <a:rPr lang="ja-JP" altLang="en-US" sz="2400" dirty="0">
                <a:ln w="0">
                  <a:noFill/>
                </a:ln>
                <a:solidFill>
                  <a:schemeClr val="bg1"/>
                </a:solidFill>
              </a:rPr>
              <a:t>ニーズ </a:t>
            </a:r>
            <a:r>
              <a:rPr lang="en-US" altLang="ja-JP" sz="1400" dirty="0">
                <a:ln w="0">
                  <a:noFill/>
                </a:ln>
                <a:solidFill>
                  <a:schemeClr val="bg1"/>
                </a:solidFill>
              </a:rPr>
              <a:t>Needs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対象顧客 </a:t>
            </a:r>
            <a:r>
              <a:rPr kumimoji="1" lang="en-US" altLang="ja-JP" sz="1400" dirty="0">
                <a:ln w="0">
                  <a:noFill/>
                </a:ln>
                <a:solidFill>
                  <a:schemeClr val="bg1"/>
                </a:solidFill>
              </a:rPr>
              <a:t>Customers</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課題の解決方法 </a:t>
            </a:r>
            <a:r>
              <a:rPr lang="en-US" altLang="ja-JP" sz="1400" dirty="0">
                <a:ln w="0">
                  <a:noFill/>
                </a:ln>
                <a:solidFill>
                  <a:schemeClr val="bg1"/>
                </a:solidFill>
              </a:rPr>
              <a:t>Solution</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リソース </a:t>
            </a:r>
            <a:r>
              <a:rPr lang="en-US" altLang="ja-JP" sz="1400" dirty="0">
                <a:ln w="0">
                  <a:noFill/>
                </a:ln>
                <a:solidFill>
                  <a:schemeClr val="bg1"/>
                </a:solidFill>
              </a:rPr>
              <a:t>Resources</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ソリューションの内容と特徴 </a:t>
            </a:r>
            <a:r>
              <a:rPr kumimoji="1" lang="en-US" altLang="ja-JP" sz="1400" dirty="0">
                <a:ln w="0">
                  <a:noFill/>
                </a:ln>
                <a:solidFill>
                  <a:schemeClr val="bg1"/>
                </a:solidFill>
              </a:rPr>
              <a:t>Content and Features of Solution</a:t>
            </a:r>
            <a:endParaRPr kumimoji="1"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顧客にとっての新規性と価値 </a:t>
            </a:r>
            <a:r>
              <a:rPr lang="en-US" altLang="ja-JP" sz="1400" dirty="0">
                <a:ln w="0">
                  <a:noFill/>
                </a:ln>
                <a:solidFill>
                  <a:schemeClr val="bg1"/>
                </a:solidFill>
              </a:rPr>
              <a:t>Novelty and Value for Customers</a:t>
            </a:r>
            <a:endParaRPr lang="en-US" altLang="ja-JP" sz="2400" dirty="0">
              <a:ln w="0">
                <a:noFill/>
              </a:ln>
              <a:solidFill>
                <a:schemeClr val="bg1"/>
              </a:solidFill>
            </a:endParaRPr>
          </a:p>
          <a:p>
            <a:pPr>
              <a:buFont typeface="Wingdings" panose="05000000000000000000" pitchFamily="2" charset="2"/>
              <a:buChar char="l"/>
            </a:pPr>
            <a:r>
              <a:rPr lang="ja-JP" altLang="en-US" sz="2400" dirty="0">
                <a:ln w="0">
                  <a:noFill/>
                </a:ln>
                <a:solidFill>
                  <a:schemeClr val="bg1"/>
                </a:solidFill>
              </a:rPr>
              <a:t>マーケティング </a:t>
            </a:r>
            <a:r>
              <a:rPr lang="en-US" altLang="ja-JP" sz="1400" dirty="0">
                <a:ln w="0">
                  <a:noFill/>
                </a:ln>
                <a:solidFill>
                  <a:schemeClr val="bg1"/>
                </a:solidFill>
              </a:rPr>
              <a:t>Marketing</a:t>
            </a:r>
            <a:endParaRPr lang="en-US" altLang="ja-JP" sz="2400" dirty="0">
              <a:ln w="0">
                <a:noFill/>
              </a:ln>
              <a:solidFill>
                <a:schemeClr val="bg1"/>
              </a:solidFill>
            </a:endParaRPr>
          </a:p>
          <a:p>
            <a:pPr>
              <a:buFont typeface="Wingdings" panose="05000000000000000000" pitchFamily="2" charset="2"/>
              <a:buChar char="l"/>
            </a:pPr>
            <a:r>
              <a:rPr kumimoji="1" lang="ja-JP" altLang="en-US" sz="2400" dirty="0">
                <a:ln w="0">
                  <a:noFill/>
                </a:ln>
                <a:solidFill>
                  <a:schemeClr val="bg1"/>
                </a:solidFill>
              </a:rPr>
              <a:t>事業収支計画 </a:t>
            </a:r>
            <a:r>
              <a:rPr kumimoji="1" lang="en-US" altLang="ja-JP" sz="1400" dirty="0">
                <a:ln w="0">
                  <a:noFill/>
                </a:ln>
                <a:solidFill>
                  <a:schemeClr val="bg1"/>
                </a:solidFill>
              </a:rPr>
              <a:t>Revenue and Expense</a:t>
            </a:r>
            <a:endParaRPr kumimoji="1" lang="en-US" altLang="ja-JP" sz="2400" dirty="0">
              <a:ln w="0">
                <a:noFill/>
              </a:ln>
              <a:solidFill>
                <a:schemeClr val="bg1"/>
              </a:solidFill>
            </a:endParaRPr>
          </a:p>
        </p:txBody>
      </p:sp>
    </p:spTree>
    <p:extLst>
      <p:ext uri="{BB962C8B-B14F-4D97-AF65-F5344CB8AC3E}">
        <p14:creationId xmlns:p14="http://schemas.microsoft.com/office/powerpoint/2010/main" val="1760731599"/>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DF088-44F4-42E5-824D-A181728B35FC}"/>
              </a:ext>
            </a:extLst>
          </p:cNvPr>
          <p:cNvSpPr>
            <a:spLocks noGrp="1"/>
          </p:cNvSpPr>
          <p:nvPr>
            <p:ph type="title"/>
          </p:nvPr>
        </p:nvSpPr>
        <p:spPr>
          <a:ln>
            <a:noFill/>
          </a:ln>
        </p:spPr>
        <p:txBody>
          <a:bodyPr/>
          <a:lstStyle/>
          <a:p>
            <a:r>
              <a:rPr lang="en-US" altLang="ja-JP" b="1" dirty="0">
                <a:ln w="0">
                  <a:solidFill>
                    <a:schemeClr val="bg1">
                      <a:alpha val="90000"/>
                    </a:schemeClr>
                  </a:solidFill>
                </a:ln>
              </a:rPr>
              <a:t>Content and Features of Solution</a:t>
            </a:r>
          </a:p>
        </p:txBody>
      </p:sp>
      <p:sp>
        <p:nvSpPr>
          <p:cNvPr id="3" name="テキスト プレースホルダー 2">
            <a:extLst>
              <a:ext uri="{FF2B5EF4-FFF2-40B4-BE49-F238E27FC236}">
                <a16:creationId xmlns:a16="http://schemas.microsoft.com/office/drawing/2014/main" id="{B4E00548-61E5-440D-B183-20A53772038E}"/>
              </a:ext>
            </a:extLst>
          </p:cNvPr>
          <p:cNvSpPr>
            <a:spLocks noGrp="1"/>
          </p:cNvSpPr>
          <p:nvPr>
            <p:ph type="body" idx="1"/>
          </p:nvPr>
        </p:nvSpPr>
        <p:spPr/>
        <p:txBody>
          <a:bodyPr/>
          <a:lstStyle/>
          <a:p>
            <a:r>
              <a:rPr lang="ja-JP" altLang="en-US" dirty="0"/>
              <a:t>ソリューションの内容と特徴</a:t>
            </a:r>
            <a:endParaRPr lang="en-US" altLang="ja-JP" dirty="0"/>
          </a:p>
        </p:txBody>
      </p:sp>
    </p:spTree>
    <p:extLst>
      <p:ext uri="{BB962C8B-B14F-4D97-AF65-F5344CB8AC3E}">
        <p14:creationId xmlns:p14="http://schemas.microsoft.com/office/powerpoint/2010/main" val="22590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50C28-1762-457C-9662-1A69FCB380EE}"/>
              </a:ext>
            </a:extLst>
          </p:cNvPr>
          <p:cNvSpPr>
            <a:spLocks noGrp="1"/>
          </p:cNvSpPr>
          <p:nvPr>
            <p:ph type="title"/>
          </p:nvPr>
        </p:nvSpPr>
        <p:spPr/>
        <p:txBody>
          <a:bodyPr/>
          <a:lstStyle/>
          <a:p>
            <a:r>
              <a:rPr kumimoji="1" lang="en-US" altLang="ja-JP" dirty="0"/>
              <a:t>Needs</a:t>
            </a:r>
            <a:endParaRPr kumimoji="1" lang="ja-JP" altLang="en-US" dirty="0"/>
          </a:p>
        </p:txBody>
      </p:sp>
      <p:sp>
        <p:nvSpPr>
          <p:cNvPr id="3" name="テキスト ボックス 2">
            <a:extLst>
              <a:ext uri="{FF2B5EF4-FFF2-40B4-BE49-F238E27FC236}">
                <a16:creationId xmlns:a16="http://schemas.microsoft.com/office/drawing/2014/main" id="{DB886FDC-2D7D-4744-B0A4-E0F54CF1D2E8}"/>
              </a:ext>
            </a:extLst>
          </p:cNvPr>
          <p:cNvSpPr txBox="1"/>
          <p:nvPr/>
        </p:nvSpPr>
        <p:spPr>
          <a:xfrm>
            <a:off x="1261872" y="1691322"/>
            <a:ext cx="8967979" cy="4904285"/>
          </a:xfrm>
          <a:prstGeom prst="rect">
            <a:avLst/>
          </a:prstGeom>
          <a:solidFill>
            <a:schemeClr val="tx2">
              <a:alpha val="50000"/>
            </a:schemeClr>
          </a:solidFill>
        </p:spPr>
        <p:txBody>
          <a:bodyPr wrap="square" rtlCol="0" anchor="ctr">
            <a:normAutofit/>
          </a:bodyPr>
          <a:lstStyle/>
          <a:p>
            <a:pPr algn="ctr"/>
            <a:r>
              <a:rPr kumimoji="1" lang="ja-JP" altLang="en-US" sz="8000" dirty="0">
                <a:solidFill>
                  <a:schemeClr val="bg1"/>
                </a:solidFill>
              </a:rPr>
              <a:t>高齢者</a:t>
            </a:r>
            <a:r>
              <a:rPr kumimoji="1" lang="en-US" altLang="ja-JP" sz="8000" dirty="0">
                <a:solidFill>
                  <a:schemeClr val="bg1"/>
                </a:solidFill>
              </a:rPr>
              <a:t>1</a:t>
            </a:r>
            <a:r>
              <a:rPr kumimoji="1" lang="ja-JP" altLang="en-US" sz="8000" dirty="0">
                <a:solidFill>
                  <a:schemeClr val="bg1"/>
                </a:solidFill>
              </a:rPr>
              <a:t>人  </a:t>
            </a:r>
            <a:endParaRPr kumimoji="1" lang="en-US" altLang="ja-JP" sz="8000" dirty="0">
              <a:solidFill>
                <a:schemeClr val="bg1"/>
              </a:solidFill>
            </a:endParaRPr>
          </a:p>
          <a:p>
            <a:pPr algn="ctr"/>
            <a:r>
              <a:rPr kumimoji="1" lang="ja-JP" altLang="en-US" sz="8000" dirty="0">
                <a:solidFill>
                  <a:schemeClr val="bg1"/>
                </a:solidFill>
              </a:rPr>
              <a:t>現役世代</a:t>
            </a:r>
            <a:r>
              <a:rPr kumimoji="1" lang="en-US" altLang="ja-JP" sz="8000" dirty="0">
                <a:solidFill>
                  <a:schemeClr val="bg2"/>
                </a:solidFill>
              </a:rPr>
              <a:t>12.1</a:t>
            </a:r>
            <a:r>
              <a:rPr kumimoji="1" lang="ja-JP" altLang="en-US" sz="8000" dirty="0">
                <a:solidFill>
                  <a:schemeClr val="bg2"/>
                </a:solidFill>
              </a:rPr>
              <a:t>人</a:t>
            </a:r>
            <a:r>
              <a:rPr kumimoji="1" lang="en-US" altLang="ja-JP" sz="1200" dirty="0">
                <a:solidFill>
                  <a:schemeClr val="bg1"/>
                </a:solidFill>
              </a:rPr>
              <a:t>(1950</a:t>
            </a:r>
            <a:r>
              <a:rPr kumimoji="1" lang="ja-JP" altLang="en-US" sz="1200" dirty="0">
                <a:solidFill>
                  <a:schemeClr val="bg1"/>
                </a:solidFill>
              </a:rPr>
              <a:t>年</a:t>
            </a:r>
            <a:r>
              <a:rPr kumimoji="1" lang="en-US" altLang="ja-JP" sz="1200" dirty="0">
                <a:solidFill>
                  <a:schemeClr val="bg1"/>
                </a:solidFill>
              </a:rPr>
              <a:t>)</a:t>
            </a:r>
            <a:r>
              <a:rPr kumimoji="1" lang="ja-JP" altLang="en-US" sz="8000" u="sng" dirty="0">
                <a:solidFill>
                  <a:schemeClr val="bg1"/>
                </a:solidFill>
              </a:rPr>
              <a:t> </a:t>
            </a:r>
          </a:p>
        </p:txBody>
      </p:sp>
      <p:cxnSp>
        <p:nvCxnSpPr>
          <p:cNvPr id="5" name="直線コネクタ 4">
            <a:extLst>
              <a:ext uri="{FF2B5EF4-FFF2-40B4-BE49-F238E27FC236}">
                <a16:creationId xmlns:a16="http://schemas.microsoft.com/office/drawing/2014/main" id="{61F29913-6042-40AC-9F94-2B0CECF7D29B}"/>
              </a:ext>
            </a:extLst>
          </p:cNvPr>
          <p:cNvCxnSpPr>
            <a:cxnSpLocks/>
          </p:cNvCxnSpPr>
          <p:nvPr/>
        </p:nvCxnSpPr>
        <p:spPr>
          <a:xfrm>
            <a:off x="1016699" y="4114800"/>
            <a:ext cx="9458325"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DEA11D55-B77B-4EC4-9B8F-7DCA2C4CFDA1}"/>
              </a:ext>
            </a:extLst>
          </p:cNvPr>
          <p:cNvSpPr/>
          <p:nvPr/>
        </p:nvSpPr>
        <p:spPr>
          <a:xfrm>
            <a:off x="4829175" y="6490654"/>
            <a:ext cx="7591425" cy="369332"/>
          </a:xfrm>
          <a:prstGeom prst="rect">
            <a:avLst/>
          </a:prstGeom>
        </p:spPr>
        <p:txBody>
          <a:bodyPr wrap="square">
            <a:spAutoFit/>
          </a:bodyPr>
          <a:lstStyle/>
          <a:p>
            <a:r>
              <a:rPr lang="ja-JP" altLang="en-US" dirty="0">
                <a:solidFill>
                  <a:schemeClr val="bg1"/>
                </a:solidFill>
              </a:rPr>
              <a:t>www8.cao.go.jp/kourei/whitepaper/w-2016/html/zenbun/s1_1_1.html</a:t>
            </a:r>
          </a:p>
        </p:txBody>
      </p:sp>
      <p:sp>
        <p:nvSpPr>
          <p:cNvPr id="4" name="テキスト ボックス 3">
            <a:extLst>
              <a:ext uri="{FF2B5EF4-FFF2-40B4-BE49-F238E27FC236}">
                <a16:creationId xmlns:a16="http://schemas.microsoft.com/office/drawing/2014/main" id="{D6D505C2-02DE-4F3E-9F4E-7DAA72586773}"/>
              </a:ext>
            </a:extLst>
          </p:cNvPr>
          <p:cNvSpPr txBox="1"/>
          <p:nvPr/>
        </p:nvSpPr>
        <p:spPr>
          <a:xfrm>
            <a:off x="8440579" y="6312298"/>
            <a:ext cx="1789272" cy="276999"/>
          </a:xfrm>
          <a:prstGeom prst="rect">
            <a:avLst/>
          </a:prstGeom>
          <a:solidFill>
            <a:schemeClr val="tx2">
              <a:alpha val="50000"/>
            </a:schemeClr>
          </a:solidFill>
        </p:spPr>
        <p:txBody>
          <a:bodyPr wrap="none" rtlCol="0">
            <a:spAutoFit/>
          </a:bodyPr>
          <a:lstStyle/>
          <a:p>
            <a:pPr algn="l"/>
            <a:r>
              <a:rPr kumimoji="1" lang="ja-JP" altLang="en-US" sz="1200" dirty="0">
                <a:solidFill>
                  <a:schemeClr val="bg1"/>
                </a:solidFill>
              </a:rPr>
              <a:t>現役世代</a:t>
            </a:r>
            <a:r>
              <a:rPr kumimoji="1" lang="en-US" altLang="ja-JP" sz="1200" dirty="0">
                <a:solidFill>
                  <a:schemeClr val="bg1"/>
                </a:solidFill>
              </a:rPr>
              <a:t>(15~64</a:t>
            </a:r>
            <a:r>
              <a:rPr kumimoji="1" lang="ja-JP" altLang="en-US" sz="1200" dirty="0">
                <a:solidFill>
                  <a:schemeClr val="bg1"/>
                </a:solidFill>
              </a:rPr>
              <a:t>歳の者</a:t>
            </a:r>
            <a:r>
              <a:rPr kumimoji="1" lang="en-US" altLang="ja-JP" sz="1200" dirty="0">
                <a:solidFill>
                  <a:schemeClr val="bg1"/>
                </a:solidFill>
              </a:rPr>
              <a:t>)</a:t>
            </a:r>
            <a:endParaRPr kumimoji="1" lang="ja-JP" altLang="en-US" sz="1200" dirty="0">
              <a:solidFill>
                <a:schemeClr val="bg1"/>
              </a:solidFill>
            </a:endParaRPr>
          </a:p>
        </p:txBody>
      </p:sp>
    </p:spTree>
    <p:extLst>
      <p:ext uri="{BB962C8B-B14F-4D97-AF65-F5344CB8AC3E}">
        <p14:creationId xmlns:p14="http://schemas.microsoft.com/office/powerpoint/2010/main" val="4118760022"/>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lang="ja-JP" altLang="en-US" sz="6000" dirty="0">
                <a:solidFill>
                  <a:schemeClr val="bg1"/>
                </a:solidFill>
              </a:rPr>
              <a:t>ソリューションの内容と特徴</a:t>
            </a:r>
            <a:endParaRPr lang="en-US" altLang="ja-JP" sz="6000" dirty="0">
              <a:solidFill>
                <a:schemeClr val="bg1"/>
              </a:solidFill>
            </a:endParaRPr>
          </a:p>
        </p:txBody>
      </p:sp>
    </p:spTree>
    <p:extLst>
      <p:ext uri="{BB962C8B-B14F-4D97-AF65-F5344CB8AC3E}">
        <p14:creationId xmlns:p14="http://schemas.microsoft.com/office/powerpoint/2010/main" val="3317985177"/>
      </p:ext>
    </p:extLst>
  </p:cSld>
  <p:clrMapOvr>
    <a:masterClrMapping/>
  </p:clrMapOvr>
  <p:transition spd="slow">
    <p:pull dir="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3571144"/>
          </a:xfrm>
          <a:prstGeom prst="rect">
            <a:avLst/>
          </a:prstGeom>
          <a:solidFill>
            <a:schemeClr val="tx2">
              <a:alpha val="50000"/>
            </a:schemeClr>
          </a:solidFill>
        </p:spPr>
        <p:txBody>
          <a:bodyPr wrap="none" rtlCol="0" anchor="ctr">
            <a:normAutofit/>
          </a:bodyPr>
          <a:lstStyle/>
          <a:p>
            <a:pPr algn="ctr"/>
            <a:r>
              <a:rPr kumimoji="1" lang="ja-JP" altLang="en-US" sz="6600" dirty="0">
                <a:solidFill>
                  <a:schemeClr val="bg1"/>
                </a:solidFill>
              </a:rPr>
              <a:t>死んだら流れ星になれる</a:t>
            </a:r>
            <a:endParaRPr kumimoji="1" lang="en-US" altLang="ja-JP" sz="6600" dirty="0">
              <a:solidFill>
                <a:schemeClr val="bg1"/>
              </a:solidFill>
            </a:endParaRPr>
          </a:p>
        </p:txBody>
      </p:sp>
      <p:sp>
        <p:nvSpPr>
          <p:cNvPr id="4" name="テキスト ボックス 3">
            <a:extLst>
              <a:ext uri="{FF2B5EF4-FFF2-40B4-BE49-F238E27FC236}">
                <a16:creationId xmlns:a16="http://schemas.microsoft.com/office/drawing/2014/main" id="{504E0B77-3A3A-40BA-B737-8CC2D8939102}"/>
              </a:ext>
            </a:extLst>
          </p:cNvPr>
          <p:cNvSpPr txBox="1"/>
          <p:nvPr/>
        </p:nvSpPr>
        <p:spPr>
          <a:xfrm>
            <a:off x="5421086" y="5374433"/>
            <a:ext cx="5777808" cy="1221174"/>
          </a:xfrm>
          <a:prstGeom prst="rect">
            <a:avLst/>
          </a:prstGeom>
          <a:solidFill>
            <a:schemeClr val="tx2">
              <a:alpha val="50000"/>
            </a:schemeClr>
          </a:solidFill>
        </p:spPr>
        <p:txBody>
          <a:bodyPr wrap="none" rtlCol="0" anchor="ctr">
            <a:normAutofit/>
          </a:bodyPr>
          <a:lstStyle/>
          <a:p>
            <a:pPr algn="ctr"/>
            <a:r>
              <a:rPr kumimoji="1" lang="ja-JP" altLang="en-US" sz="4800" dirty="0">
                <a:solidFill>
                  <a:schemeClr val="bg1"/>
                </a:solidFill>
              </a:rPr>
              <a:t>圧倒的ロマンチック</a:t>
            </a:r>
            <a:endParaRPr kumimoji="1" lang="en-US" altLang="ja-JP" sz="4800" dirty="0">
              <a:solidFill>
                <a:schemeClr val="bg1"/>
              </a:solidFill>
            </a:endParaRPr>
          </a:p>
        </p:txBody>
      </p:sp>
    </p:spTree>
    <p:extLst>
      <p:ext uri="{BB962C8B-B14F-4D97-AF65-F5344CB8AC3E}">
        <p14:creationId xmlns:p14="http://schemas.microsoft.com/office/powerpoint/2010/main" val="385551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5092275" cy="1014557"/>
          </a:xfrm>
          <a:prstGeom prst="rect">
            <a:avLst/>
          </a:prstGeom>
          <a:solidFill>
            <a:schemeClr val="tx2">
              <a:alpha val="50000"/>
            </a:schemeClr>
          </a:solidFill>
        </p:spPr>
        <p:txBody>
          <a:bodyPr wrap="none" rtlCol="0" anchor="ctr">
            <a:normAutofit/>
          </a:bodyPr>
          <a:lstStyle/>
          <a:p>
            <a:pPr algn="ctr"/>
            <a:r>
              <a:rPr kumimoji="1" lang="ja-JP" altLang="en-US" sz="3600" dirty="0">
                <a:solidFill>
                  <a:schemeClr val="bg1"/>
                </a:solidFill>
              </a:rPr>
              <a:t>死んだら流れ星になれる</a:t>
            </a:r>
            <a:endParaRPr kumimoji="1" lang="en-US" altLang="ja-JP" sz="3600" dirty="0">
              <a:solidFill>
                <a:schemeClr val="bg1"/>
              </a:solidFill>
            </a:endParaRPr>
          </a:p>
        </p:txBody>
      </p:sp>
      <p:sp>
        <p:nvSpPr>
          <p:cNvPr id="4" name="テキスト ボックス 3">
            <a:extLst>
              <a:ext uri="{FF2B5EF4-FFF2-40B4-BE49-F238E27FC236}">
                <a16:creationId xmlns:a16="http://schemas.microsoft.com/office/drawing/2014/main" id="{504E0B77-3A3A-40BA-B737-8CC2D8939102}"/>
              </a:ext>
            </a:extLst>
          </p:cNvPr>
          <p:cNvSpPr txBox="1"/>
          <p:nvPr/>
        </p:nvSpPr>
        <p:spPr>
          <a:xfrm>
            <a:off x="1261872" y="2771192"/>
            <a:ext cx="9937022" cy="3824415"/>
          </a:xfrm>
          <a:prstGeom prst="rect">
            <a:avLst/>
          </a:prstGeom>
          <a:solidFill>
            <a:schemeClr val="tx2">
              <a:alpha val="50000"/>
            </a:schemeClr>
          </a:solidFill>
        </p:spPr>
        <p:txBody>
          <a:bodyPr wrap="none" rtlCol="0" anchor="ctr">
            <a:normAutofit/>
          </a:bodyPr>
          <a:lstStyle/>
          <a:p>
            <a:pPr algn="ctr"/>
            <a:r>
              <a:rPr kumimoji="1" lang="ja-JP" altLang="en-US" sz="9600" dirty="0">
                <a:solidFill>
                  <a:schemeClr val="bg1"/>
                </a:solidFill>
              </a:rPr>
              <a:t>圧倒的ロマンチック</a:t>
            </a:r>
            <a:endParaRPr kumimoji="1" lang="en-US" altLang="ja-JP" sz="9600" dirty="0">
              <a:solidFill>
                <a:schemeClr val="bg1"/>
              </a:solidFill>
            </a:endParaRPr>
          </a:p>
        </p:txBody>
      </p:sp>
    </p:spTree>
    <p:extLst>
      <p:ext uri="{BB962C8B-B14F-4D97-AF65-F5344CB8AC3E}">
        <p14:creationId xmlns:p14="http://schemas.microsoft.com/office/powerpoint/2010/main" val="1593136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4" name="テキスト ボックス 3">
            <a:extLst>
              <a:ext uri="{FF2B5EF4-FFF2-40B4-BE49-F238E27FC236}">
                <a16:creationId xmlns:a16="http://schemas.microsoft.com/office/drawing/2014/main" id="{504E0B77-3A3A-40BA-B737-8CC2D8939102}"/>
              </a:ext>
            </a:extLst>
          </p:cNvPr>
          <p:cNvSpPr txBox="1"/>
          <p:nvPr/>
        </p:nvSpPr>
        <p:spPr>
          <a:xfrm>
            <a:off x="9568434" y="1691322"/>
            <a:ext cx="1386078" cy="4904285"/>
          </a:xfrm>
          <a:prstGeom prst="rect">
            <a:avLst/>
          </a:prstGeom>
          <a:solidFill>
            <a:schemeClr val="tx2">
              <a:alpha val="50000"/>
            </a:schemeClr>
          </a:solidFill>
        </p:spPr>
        <p:txBody>
          <a:bodyPr vert="eaVert" wrap="none" rtlCol="0" anchor="ctr">
            <a:normAutofit/>
          </a:bodyPr>
          <a:lstStyle/>
          <a:p>
            <a:pPr algn="ctr"/>
            <a:r>
              <a:rPr kumimoji="1" lang="ja-JP" altLang="en-US" sz="4800" dirty="0">
                <a:solidFill>
                  <a:schemeClr val="bg1"/>
                </a:solidFill>
              </a:rPr>
              <a:t>圧倒的ロマンチック</a:t>
            </a:r>
            <a:endParaRPr kumimoji="1" lang="en-US" altLang="ja-JP" sz="4800" dirty="0">
              <a:solidFill>
                <a:schemeClr val="bg1"/>
              </a:solidFill>
            </a:endParaRPr>
          </a:p>
        </p:txBody>
      </p:sp>
      <p:sp>
        <p:nvSpPr>
          <p:cNvPr id="5" name="テキスト ボックス 4">
            <a:extLst>
              <a:ext uri="{FF2B5EF4-FFF2-40B4-BE49-F238E27FC236}">
                <a16:creationId xmlns:a16="http://schemas.microsoft.com/office/drawing/2014/main" id="{380BDB8A-FA2D-44A5-A892-56631D551457}"/>
              </a:ext>
            </a:extLst>
          </p:cNvPr>
          <p:cNvSpPr txBox="1"/>
          <p:nvPr/>
        </p:nvSpPr>
        <p:spPr>
          <a:xfrm>
            <a:off x="1261872" y="1691322"/>
            <a:ext cx="7959090" cy="2204404"/>
          </a:xfrm>
          <a:prstGeom prst="rect">
            <a:avLst/>
          </a:prstGeom>
          <a:solidFill>
            <a:schemeClr val="tx2">
              <a:alpha val="50000"/>
            </a:schemeClr>
          </a:solidFill>
        </p:spPr>
        <p:txBody>
          <a:bodyPr vert="horz" wrap="none" rtlCol="0" anchor="ctr">
            <a:normAutofit/>
          </a:bodyPr>
          <a:lstStyle/>
          <a:p>
            <a:pPr algn="ctr"/>
            <a:r>
              <a:rPr kumimoji="1" lang="ja-JP" altLang="en-US" sz="11500" dirty="0">
                <a:solidFill>
                  <a:schemeClr val="bg1"/>
                </a:solidFill>
              </a:rPr>
              <a:t>故人の</a:t>
            </a:r>
            <a:endParaRPr kumimoji="1" lang="en-US" altLang="ja-JP" sz="11500" dirty="0">
              <a:solidFill>
                <a:schemeClr val="bg1"/>
              </a:solidFill>
            </a:endParaRPr>
          </a:p>
        </p:txBody>
      </p:sp>
      <p:sp>
        <p:nvSpPr>
          <p:cNvPr id="6" name="テキスト ボックス 5">
            <a:extLst>
              <a:ext uri="{FF2B5EF4-FFF2-40B4-BE49-F238E27FC236}">
                <a16:creationId xmlns:a16="http://schemas.microsoft.com/office/drawing/2014/main" id="{BE7AE3A3-6385-4D8C-8B73-CA6C3C5F4EA1}"/>
              </a:ext>
            </a:extLst>
          </p:cNvPr>
          <p:cNvSpPr txBox="1"/>
          <p:nvPr/>
        </p:nvSpPr>
        <p:spPr>
          <a:xfrm>
            <a:off x="1261872" y="4391203"/>
            <a:ext cx="7959090" cy="2204404"/>
          </a:xfrm>
          <a:prstGeom prst="rect">
            <a:avLst/>
          </a:prstGeom>
          <a:solidFill>
            <a:schemeClr val="tx2">
              <a:alpha val="50000"/>
            </a:schemeClr>
          </a:solidFill>
        </p:spPr>
        <p:txBody>
          <a:bodyPr vert="horz" wrap="none" rtlCol="0" anchor="ctr">
            <a:normAutofit/>
          </a:bodyPr>
          <a:lstStyle/>
          <a:p>
            <a:pPr algn="ctr"/>
            <a:r>
              <a:rPr kumimoji="1" lang="ja-JP" altLang="en-US" sz="11500" dirty="0">
                <a:solidFill>
                  <a:schemeClr val="bg1"/>
                </a:solidFill>
              </a:rPr>
              <a:t>遺族の</a:t>
            </a:r>
            <a:endParaRPr kumimoji="1" lang="en-US" altLang="ja-JP" sz="11500" dirty="0">
              <a:solidFill>
                <a:schemeClr val="bg1"/>
              </a:solidFill>
            </a:endParaRPr>
          </a:p>
        </p:txBody>
      </p:sp>
    </p:spTree>
    <p:extLst>
      <p:ext uri="{BB962C8B-B14F-4D97-AF65-F5344CB8AC3E}">
        <p14:creationId xmlns:p14="http://schemas.microsoft.com/office/powerpoint/2010/main" val="2791503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5" name="テキスト ボックス 4">
            <a:extLst>
              <a:ext uri="{FF2B5EF4-FFF2-40B4-BE49-F238E27FC236}">
                <a16:creationId xmlns:a16="http://schemas.microsoft.com/office/drawing/2014/main" id="{380BDB8A-FA2D-44A5-A892-56631D551457}"/>
              </a:ext>
            </a:extLst>
          </p:cNvPr>
          <p:cNvSpPr txBox="1"/>
          <p:nvPr/>
        </p:nvSpPr>
        <p:spPr>
          <a:xfrm>
            <a:off x="1261872" y="1691322"/>
            <a:ext cx="9692640" cy="837133"/>
          </a:xfrm>
          <a:prstGeom prst="rect">
            <a:avLst/>
          </a:prstGeom>
          <a:solidFill>
            <a:schemeClr val="tx2">
              <a:alpha val="50000"/>
            </a:schemeClr>
          </a:solidFill>
        </p:spPr>
        <p:txBody>
          <a:bodyPr vert="horz" wrap="none" rtlCol="0" anchor="ctr">
            <a:normAutofit fontScale="47500" lnSpcReduction="20000"/>
          </a:bodyPr>
          <a:lstStyle/>
          <a:p>
            <a:pPr algn="ctr"/>
            <a:r>
              <a:rPr kumimoji="1" lang="ja-JP" altLang="en-US" sz="11500" dirty="0">
                <a:solidFill>
                  <a:schemeClr val="bg1"/>
                </a:solidFill>
              </a:rPr>
              <a:t>故人の</a:t>
            </a:r>
            <a:endParaRPr kumimoji="1" lang="en-US" altLang="ja-JP" sz="11500" dirty="0">
              <a:solidFill>
                <a:schemeClr val="bg1"/>
              </a:solidFill>
            </a:endParaRPr>
          </a:p>
        </p:txBody>
      </p:sp>
      <p:sp>
        <p:nvSpPr>
          <p:cNvPr id="6" name="テキスト ボックス 5">
            <a:extLst>
              <a:ext uri="{FF2B5EF4-FFF2-40B4-BE49-F238E27FC236}">
                <a16:creationId xmlns:a16="http://schemas.microsoft.com/office/drawing/2014/main" id="{BE7AE3A3-6385-4D8C-8B73-CA6C3C5F4EA1}"/>
              </a:ext>
            </a:extLst>
          </p:cNvPr>
          <p:cNvSpPr txBox="1"/>
          <p:nvPr/>
        </p:nvSpPr>
        <p:spPr>
          <a:xfrm>
            <a:off x="1261872" y="2798618"/>
            <a:ext cx="9692640" cy="3796989"/>
          </a:xfrm>
          <a:prstGeom prst="rect">
            <a:avLst/>
          </a:prstGeom>
          <a:solidFill>
            <a:schemeClr val="tx2">
              <a:alpha val="50000"/>
            </a:schemeClr>
          </a:solidFill>
        </p:spPr>
        <p:txBody>
          <a:bodyPr vert="horz" wrap="none" rtlCol="0" anchor="ctr">
            <a:normAutofit/>
          </a:bodyPr>
          <a:lstStyle/>
          <a:p>
            <a:pPr algn="ctr"/>
            <a:r>
              <a:rPr kumimoji="1" lang="ja-JP" altLang="en-US" sz="7200" dirty="0">
                <a:solidFill>
                  <a:schemeClr val="bg1"/>
                </a:solidFill>
              </a:rPr>
              <a:t>死んだ際に</a:t>
            </a:r>
            <a:endParaRPr kumimoji="1" lang="en-US" altLang="ja-JP" sz="7200" dirty="0">
              <a:solidFill>
                <a:schemeClr val="bg1"/>
              </a:solidFill>
            </a:endParaRPr>
          </a:p>
          <a:p>
            <a:pPr algn="ctr"/>
            <a:r>
              <a:rPr kumimoji="1" lang="ja-JP" altLang="en-US" sz="7200" dirty="0">
                <a:solidFill>
                  <a:schemeClr val="bg1"/>
                </a:solidFill>
              </a:rPr>
              <a:t>流れ星になれる</a:t>
            </a:r>
            <a:endParaRPr kumimoji="1" lang="en-US" altLang="ja-JP" sz="7200" dirty="0">
              <a:solidFill>
                <a:schemeClr val="bg1"/>
              </a:solidFill>
            </a:endParaRPr>
          </a:p>
          <a:p>
            <a:pPr algn="ctr"/>
            <a:r>
              <a:rPr kumimoji="1" lang="ja-JP" altLang="en-US" sz="7200" dirty="0">
                <a:solidFill>
                  <a:schemeClr val="bg1"/>
                </a:solidFill>
              </a:rPr>
              <a:t>というロマンチック</a:t>
            </a:r>
            <a:endParaRPr kumimoji="1" lang="en-US" altLang="ja-JP" sz="7200" dirty="0">
              <a:solidFill>
                <a:schemeClr val="bg1"/>
              </a:solidFill>
            </a:endParaRPr>
          </a:p>
        </p:txBody>
      </p:sp>
    </p:spTree>
    <p:extLst>
      <p:ext uri="{BB962C8B-B14F-4D97-AF65-F5344CB8AC3E}">
        <p14:creationId xmlns:p14="http://schemas.microsoft.com/office/powerpoint/2010/main" val="4248841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5" name="テキスト ボックス 4">
            <a:extLst>
              <a:ext uri="{FF2B5EF4-FFF2-40B4-BE49-F238E27FC236}">
                <a16:creationId xmlns:a16="http://schemas.microsoft.com/office/drawing/2014/main" id="{380BDB8A-FA2D-44A5-A892-56631D551457}"/>
              </a:ext>
            </a:extLst>
          </p:cNvPr>
          <p:cNvSpPr txBox="1"/>
          <p:nvPr/>
        </p:nvSpPr>
        <p:spPr>
          <a:xfrm>
            <a:off x="1261872" y="1691322"/>
            <a:ext cx="7959090" cy="2204404"/>
          </a:xfrm>
          <a:prstGeom prst="rect">
            <a:avLst/>
          </a:prstGeom>
          <a:solidFill>
            <a:schemeClr val="tx2">
              <a:alpha val="50000"/>
            </a:schemeClr>
          </a:solidFill>
        </p:spPr>
        <p:txBody>
          <a:bodyPr vert="horz" wrap="none" rtlCol="0" anchor="ctr">
            <a:normAutofit/>
          </a:bodyPr>
          <a:lstStyle/>
          <a:p>
            <a:pPr algn="ctr"/>
            <a:r>
              <a:rPr kumimoji="1" lang="ja-JP" altLang="en-US" sz="11500" dirty="0">
                <a:solidFill>
                  <a:schemeClr val="bg1"/>
                </a:solidFill>
              </a:rPr>
              <a:t>故人の</a:t>
            </a:r>
            <a:endParaRPr kumimoji="1" lang="en-US" altLang="ja-JP" sz="11500" dirty="0">
              <a:solidFill>
                <a:schemeClr val="bg1"/>
              </a:solidFill>
            </a:endParaRPr>
          </a:p>
        </p:txBody>
      </p:sp>
      <p:sp>
        <p:nvSpPr>
          <p:cNvPr id="6" name="テキスト ボックス 5">
            <a:extLst>
              <a:ext uri="{FF2B5EF4-FFF2-40B4-BE49-F238E27FC236}">
                <a16:creationId xmlns:a16="http://schemas.microsoft.com/office/drawing/2014/main" id="{BE7AE3A3-6385-4D8C-8B73-CA6C3C5F4EA1}"/>
              </a:ext>
            </a:extLst>
          </p:cNvPr>
          <p:cNvSpPr txBox="1"/>
          <p:nvPr/>
        </p:nvSpPr>
        <p:spPr>
          <a:xfrm>
            <a:off x="1261872" y="4391203"/>
            <a:ext cx="7959090" cy="2204404"/>
          </a:xfrm>
          <a:prstGeom prst="rect">
            <a:avLst/>
          </a:prstGeom>
          <a:solidFill>
            <a:schemeClr val="tx2">
              <a:alpha val="50000"/>
            </a:schemeClr>
          </a:solidFill>
        </p:spPr>
        <p:txBody>
          <a:bodyPr vert="horz" wrap="none" rtlCol="0" anchor="ctr">
            <a:normAutofit/>
          </a:bodyPr>
          <a:lstStyle/>
          <a:p>
            <a:pPr algn="ctr"/>
            <a:r>
              <a:rPr kumimoji="1" lang="ja-JP" altLang="en-US" sz="11500" dirty="0">
                <a:solidFill>
                  <a:schemeClr val="bg1"/>
                </a:solidFill>
              </a:rPr>
              <a:t>遺族の</a:t>
            </a:r>
            <a:endParaRPr kumimoji="1" lang="en-US" altLang="ja-JP" sz="11500" dirty="0">
              <a:solidFill>
                <a:schemeClr val="bg1"/>
              </a:solidFill>
            </a:endParaRPr>
          </a:p>
        </p:txBody>
      </p:sp>
      <p:sp>
        <p:nvSpPr>
          <p:cNvPr id="7" name="テキスト ボックス 6">
            <a:extLst>
              <a:ext uri="{FF2B5EF4-FFF2-40B4-BE49-F238E27FC236}">
                <a16:creationId xmlns:a16="http://schemas.microsoft.com/office/drawing/2014/main" id="{24E447C4-50EA-4B8E-BC67-6FAE017031B1}"/>
              </a:ext>
            </a:extLst>
          </p:cNvPr>
          <p:cNvSpPr txBox="1"/>
          <p:nvPr/>
        </p:nvSpPr>
        <p:spPr>
          <a:xfrm>
            <a:off x="9568434" y="1691322"/>
            <a:ext cx="1386078" cy="4904285"/>
          </a:xfrm>
          <a:prstGeom prst="rect">
            <a:avLst/>
          </a:prstGeom>
          <a:solidFill>
            <a:schemeClr val="tx2">
              <a:alpha val="50000"/>
            </a:schemeClr>
          </a:solidFill>
        </p:spPr>
        <p:txBody>
          <a:bodyPr vert="eaVert" wrap="none" rtlCol="0" anchor="ctr">
            <a:normAutofit/>
          </a:bodyPr>
          <a:lstStyle/>
          <a:p>
            <a:pPr algn="ctr"/>
            <a:r>
              <a:rPr kumimoji="1" lang="ja-JP" altLang="en-US" sz="4800" dirty="0">
                <a:solidFill>
                  <a:schemeClr val="bg1"/>
                </a:solidFill>
              </a:rPr>
              <a:t>圧倒的ロマンチック</a:t>
            </a:r>
            <a:endParaRPr kumimoji="1" lang="en-US" altLang="ja-JP" sz="4800" dirty="0">
              <a:solidFill>
                <a:schemeClr val="bg1"/>
              </a:solidFill>
            </a:endParaRPr>
          </a:p>
        </p:txBody>
      </p:sp>
    </p:spTree>
    <p:extLst>
      <p:ext uri="{BB962C8B-B14F-4D97-AF65-F5344CB8AC3E}">
        <p14:creationId xmlns:p14="http://schemas.microsoft.com/office/powerpoint/2010/main" val="66688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5" name="テキスト ボックス 4">
            <a:extLst>
              <a:ext uri="{FF2B5EF4-FFF2-40B4-BE49-F238E27FC236}">
                <a16:creationId xmlns:a16="http://schemas.microsoft.com/office/drawing/2014/main" id="{380BDB8A-FA2D-44A5-A892-56631D551457}"/>
              </a:ext>
            </a:extLst>
          </p:cNvPr>
          <p:cNvSpPr txBox="1"/>
          <p:nvPr/>
        </p:nvSpPr>
        <p:spPr>
          <a:xfrm>
            <a:off x="1261872" y="2798617"/>
            <a:ext cx="9692640" cy="3796989"/>
          </a:xfrm>
          <a:prstGeom prst="rect">
            <a:avLst/>
          </a:prstGeom>
          <a:solidFill>
            <a:schemeClr val="tx2">
              <a:alpha val="50000"/>
            </a:schemeClr>
          </a:solidFill>
        </p:spPr>
        <p:txBody>
          <a:bodyPr vert="horz" wrap="none" rtlCol="0" anchor="ctr">
            <a:normAutofit/>
          </a:bodyPr>
          <a:lstStyle/>
          <a:p>
            <a:pPr algn="ctr"/>
            <a:r>
              <a:rPr kumimoji="1" lang="ja-JP" altLang="en-US" sz="5400" dirty="0">
                <a:solidFill>
                  <a:schemeClr val="bg1"/>
                </a:solidFill>
              </a:rPr>
              <a:t>故人が星になる</a:t>
            </a:r>
            <a:endParaRPr kumimoji="1" lang="en-US" altLang="ja-JP" sz="5400" dirty="0">
              <a:solidFill>
                <a:schemeClr val="bg1"/>
              </a:solidFill>
            </a:endParaRPr>
          </a:p>
          <a:p>
            <a:pPr algn="ctr"/>
            <a:r>
              <a:rPr kumimoji="1" lang="ja-JP" altLang="en-US" sz="5400" dirty="0">
                <a:solidFill>
                  <a:schemeClr val="bg1"/>
                </a:solidFill>
              </a:rPr>
              <a:t>↓</a:t>
            </a:r>
            <a:endParaRPr kumimoji="1" lang="en-US" altLang="ja-JP" sz="5400" dirty="0">
              <a:solidFill>
                <a:schemeClr val="bg1"/>
              </a:solidFill>
            </a:endParaRPr>
          </a:p>
          <a:p>
            <a:pPr algn="ctr"/>
            <a:r>
              <a:rPr kumimoji="1" lang="ja-JP" altLang="en-US" sz="5400" dirty="0">
                <a:solidFill>
                  <a:schemeClr val="bg1"/>
                </a:solidFill>
              </a:rPr>
              <a:t>宇宙からいつも見守ってくれる</a:t>
            </a:r>
            <a:endParaRPr kumimoji="1" lang="en-US" altLang="ja-JP" sz="5400" dirty="0">
              <a:solidFill>
                <a:schemeClr val="bg1"/>
              </a:solidFill>
            </a:endParaRPr>
          </a:p>
        </p:txBody>
      </p:sp>
      <p:sp>
        <p:nvSpPr>
          <p:cNvPr id="6" name="テキスト ボックス 5">
            <a:extLst>
              <a:ext uri="{FF2B5EF4-FFF2-40B4-BE49-F238E27FC236}">
                <a16:creationId xmlns:a16="http://schemas.microsoft.com/office/drawing/2014/main" id="{BE7AE3A3-6385-4D8C-8B73-CA6C3C5F4EA1}"/>
              </a:ext>
            </a:extLst>
          </p:cNvPr>
          <p:cNvSpPr txBox="1"/>
          <p:nvPr/>
        </p:nvSpPr>
        <p:spPr>
          <a:xfrm>
            <a:off x="1261872" y="1691322"/>
            <a:ext cx="9692640" cy="837133"/>
          </a:xfrm>
          <a:prstGeom prst="rect">
            <a:avLst/>
          </a:prstGeom>
          <a:solidFill>
            <a:schemeClr val="tx2">
              <a:alpha val="50000"/>
            </a:schemeClr>
          </a:solidFill>
        </p:spPr>
        <p:txBody>
          <a:bodyPr vert="horz" wrap="none" rtlCol="0" anchor="ctr">
            <a:normAutofit fontScale="47500" lnSpcReduction="20000"/>
          </a:bodyPr>
          <a:lstStyle/>
          <a:p>
            <a:pPr algn="ctr"/>
            <a:r>
              <a:rPr kumimoji="1" lang="ja-JP" altLang="en-US" sz="11500" dirty="0">
                <a:solidFill>
                  <a:schemeClr val="bg1"/>
                </a:solidFill>
              </a:rPr>
              <a:t>遺族の</a:t>
            </a:r>
            <a:endParaRPr kumimoji="1" lang="en-US" altLang="ja-JP" sz="11500" dirty="0">
              <a:solidFill>
                <a:schemeClr val="bg1"/>
              </a:solidFill>
            </a:endParaRPr>
          </a:p>
        </p:txBody>
      </p:sp>
    </p:spTree>
    <p:extLst>
      <p:ext uri="{BB962C8B-B14F-4D97-AF65-F5344CB8AC3E}">
        <p14:creationId xmlns:p14="http://schemas.microsoft.com/office/powerpoint/2010/main" val="866035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kumimoji="1" lang="ja-JP" altLang="en-US" sz="7200" dirty="0">
                <a:solidFill>
                  <a:schemeClr val="bg1"/>
                </a:solidFill>
              </a:rPr>
              <a:t>いつでも</a:t>
            </a:r>
            <a:endParaRPr kumimoji="1" lang="en-US" altLang="ja-JP" sz="7200" dirty="0">
              <a:solidFill>
                <a:schemeClr val="bg1"/>
              </a:solidFill>
            </a:endParaRPr>
          </a:p>
          <a:p>
            <a:pPr algn="ctr"/>
            <a:r>
              <a:rPr kumimoji="1" lang="ja-JP" altLang="en-US" sz="7200" dirty="0">
                <a:solidFill>
                  <a:schemeClr val="bg1"/>
                </a:solidFill>
              </a:rPr>
              <a:t>どこでも</a:t>
            </a:r>
            <a:endParaRPr kumimoji="1" lang="en-US" altLang="ja-JP" sz="7200" dirty="0">
              <a:solidFill>
                <a:schemeClr val="bg1"/>
              </a:solidFill>
            </a:endParaRPr>
          </a:p>
          <a:p>
            <a:pPr algn="ctr"/>
            <a:r>
              <a:rPr kumimoji="1" lang="ja-JP" altLang="en-US" sz="7200" dirty="0">
                <a:solidFill>
                  <a:schemeClr val="bg1"/>
                </a:solidFill>
              </a:rPr>
              <a:t>任意のタイミングで</a:t>
            </a:r>
            <a:endParaRPr kumimoji="1" lang="en-US" altLang="ja-JP" sz="7200" dirty="0">
              <a:solidFill>
                <a:schemeClr val="bg1"/>
              </a:solidFill>
            </a:endParaRPr>
          </a:p>
        </p:txBody>
      </p:sp>
    </p:spTree>
    <p:extLst>
      <p:ext uri="{BB962C8B-B14F-4D97-AF65-F5344CB8AC3E}">
        <p14:creationId xmlns:p14="http://schemas.microsoft.com/office/powerpoint/2010/main" val="2193719618"/>
      </p:ext>
    </p:extLst>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3" name="テキスト ボックス 2">
            <a:extLst>
              <a:ext uri="{FF2B5EF4-FFF2-40B4-BE49-F238E27FC236}">
                <a16:creationId xmlns:a16="http://schemas.microsoft.com/office/drawing/2014/main" id="{348EDC25-40A5-402C-8510-2CA029D62A94}"/>
              </a:ext>
            </a:extLst>
          </p:cNvPr>
          <p:cNvSpPr txBox="1"/>
          <p:nvPr/>
        </p:nvSpPr>
        <p:spPr>
          <a:xfrm>
            <a:off x="1261872" y="1691321"/>
            <a:ext cx="9094156" cy="4904285"/>
          </a:xfrm>
          <a:prstGeom prst="rect">
            <a:avLst/>
          </a:prstGeom>
          <a:solidFill>
            <a:schemeClr val="tx2">
              <a:alpha val="50000"/>
            </a:schemeClr>
          </a:solidFill>
        </p:spPr>
        <p:txBody>
          <a:bodyPr wrap="none" rtlCol="0" anchor="ctr">
            <a:normAutofit/>
          </a:bodyPr>
          <a:lstStyle/>
          <a:p>
            <a:pPr algn="ctr"/>
            <a:r>
              <a:rPr kumimoji="1" lang="ja-JP" altLang="en-US" sz="7200" dirty="0">
                <a:solidFill>
                  <a:schemeClr val="bg1"/>
                </a:solidFill>
              </a:rPr>
              <a:t>故人とコンタクトを</a:t>
            </a:r>
            <a:endParaRPr kumimoji="1" lang="en-US" altLang="ja-JP" sz="7200" dirty="0">
              <a:solidFill>
                <a:schemeClr val="bg1"/>
              </a:solidFill>
            </a:endParaRPr>
          </a:p>
        </p:txBody>
      </p:sp>
    </p:spTree>
    <p:extLst>
      <p:ext uri="{BB962C8B-B14F-4D97-AF65-F5344CB8AC3E}">
        <p14:creationId xmlns:p14="http://schemas.microsoft.com/office/powerpoint/2010/main" val="4135001947"/>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492C5-1B10-46A4-85FE-90804E1F43C8}"/>
              </a:ext>
            </a:extLst>
          </p:cNvPr>
          <p:cNvSpPr>
            <a:spLocks noGrp="1"/>
          </p:cNvSpPr>
          <p:nvPr>
            <p:ph type="title"/>
          </p:nvPr>
        </p:nvSpPr>
        <p:spPr/>
        <p:txBody>
          <a:bodyPr/>
          <a:lstStyle/>
          <a:p>
            <a:r>
              <a:rPr lang="en-US" altLang="ja-JP" dirty="0"/>
              <a:t>Content and Features of Solution</a:t>
            </a:r>
            <a:endParaRPr kumimoji="1" lang="ja-JP" altLang="en-US" dirty="0"/>
          </a:p>
        </p:txBody>
      </p:sp>
      <p:sp>
        <p:nvSpPr>
          <p:cNvPr id="4" name="テキスト ボックス 3">
            <a:extLst>
              <a:ext uri="{FF2B5EF4-FFF2-40B4-BE49-F238E27FC236}">
                <a16:creationId xmlns:a16="http://schemas.microsoft.com/office/drawing/2014/main" id="{504E0B77-3A3A-40BA-B737-8CC2D8939102}"/>
              </a:ext>
            </a:extLst>
          </p:cNvPr>
          <p:cNvSpPr txBox="1"/>
          <p:nvPr/>
        </p:nvSpPr>
        <p:spPr>
          <a:xfrm>
            <a:off x="1261872" y="1691322"/>
            <a:ext cx="9937022" cy="4904285"/>
          </a:xfrm>
          <a:prstGeom prst="rect">
            <a:avLst/>
          </a:prstGeom>
          <a:solidFill>
            <a:schemeClr val="tx2">
              <a:alpha val="50000"/>
            </a:schemeClr>
          </a:solidFill>
        </p:spPr>
        <p:txBody>
          <a:bodyPr wrap="none" rtlCol="0" anchor="ctr">
            <a:normAutofit/>
          </a:bodyPr>
          <a:lstStyle/>
          <a:p>
            <a:pPr algn="ctr"/>
            <a:r>
              <a:rPr kumimoji="1" lang="ja-JP" altLang="en-US" sz="9600" dirty="0">
                <a:solidFill>
                  <a:schemeClr val="bg1"/>
                </a:solidFill>
              </a:rPr>
              <a:t>美しいフィナーレ</a:t>
            </a:r>
            <a:endParaRPr kumimoji="1" lang="en-US" altLang="ja-JP" sz="9600" dirty="0">
              <a:solidFill>
                <a:schemeClr val="bg1"/>
              </a:solidFill>
            </a:endParaRPr>
          </a:p>
        </p:txBody>
      </p:sp>
    </p:spTree>
    <p:extLst>
      <p:ext uri="{BB962C8B-B14F-4D97-AF65-F5344CB8AC3E}">
        <p14:creationId xmlns:p14="http://schemas.microsoft.com/office/powerpoint/2010/main" val="3925862342"/>
      </p:ext>
    </p:extLst>
  </p:cSld>
  <p:clrMapOvr>
    <a:masterClrMapping/>
  </p:clrMapOvr>
  <p:transition spd="slow">
    <p:push/>
  </p:transition>
</p:sld>
</file>

<file path=ppt/theme/theme1.xml><?xml version="1.0" encoding="utf-8"?>
<a:theme xmlns:a="http://schemas.openxmlformats.org/drawingml/2006/main" name="表示">
  <a:themeElements>
    <a:clrScheme name="表示">
      <a:dk1>
        <a:sysClr val="windowText" lastClr="000000"/>
      </a:dk1>
      <a:lt1>
        <a:sysClr val="window" lastClr="FFFFFF"/>
      </a:lt1>
      <a:dk2>
        <a:srgbClr val="666666"/>
      </a:dk2>
      <a:lt2>
        <a:srgbClr val="D2D2D2"/>
      </a:lt2>
      <a:accent1>
        <a:srgbClr val="FF388C"/>
      </a:accent1>
      <a:accent2>
        <a:srgbClr val="D70D5E"/>
      </a:accent2>
      <a:accent3>
        <a:srgbClr val="98037E"/>
      </a:accent3>
      <a:accent4>
        <a:srgbClr val="68027D"/>
      </a:accent4>
      <a:accent5>
        <a:srgbClr val="095ACA"/>
      </a:accent5>
      <a:accent6>
        <a:srgbClr val="063597"/>
      </a:accent6>
      <a:hlink>
        <a:srgbClr val="17BBFD"/>
      </a:hlink>
      <a:folHlink>
        <a:srgbClr val="FF79C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表示">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txDef>
      <a:spPr>
        <a:solidFill>
          <a:schemeClr val="tx2">
            <a:alpha val="50000"/>
          </a:schemeClr>
        </a:solidFill>
      </a:spPr>
      <a:bodyPr wrap="square" rtlCol="0">
        <a:spAutoFit/>
      </a:bodyPr>
      <a:lstStyle>
        <a:defPPr algn="l">
          <a:defRPr kumimoji="1" sz="13800" dirty="0" smtClean="0">
            <a:solidFill>
              <a:schemeClr val="bg1"/>
            </a:solidFill>
          </a:defRPr>
        </a:defPPr>
      </a:lstStyle>
    </a:txDef>
  </a:objectDefaults>
  <a:extraClrSchemeLst/>
  <a:extLst>
    <a:ext uri="{05A4C25C-085E-4340-85A3-A5531E510DB2}">
      <thm15:themeFamily xmlns:thm15="http://schemas.microsoft.com/office/thememl/2012/main" name="View" id="{BA0EB5A6-F2D4-4F82-977B-64ADEE4A2A69}" vid="{23C5FE65-18CC-4A65-9EBC-B05E331504E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TM03457515[[fn=ビュー]]</Template>
  <TotalTime>6239</TotalTime>
  <Words>2456</Words>
  <Application>Microsoft Office PowerPoint</Application>
  <PresentationFormat>ワイド画面</PresentationFormat>
  <Paragraphs>721</Paragraphs>
  <Slides>142</Slides>
  <Notes>79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142</vt:i4>
      </vt:variant>
    </vt:vector>
  </HeadingPairs>
  <TitlesOfParts>
    <vt:vector size="150" baseType="lpstr">
      <vt:lpstr>ＭＳ Ｐ明朝</vt:lpstr>
      <vt:lpstr>新細明體</vt:lpstr>
      <vt:lpstr>游ゴシック</vt:lpstr>
      <vt:lpstr>Arial</vt:lpstr>
      <vt:lpstr>Century Schoolbook</vt:lpstr>
      <vt:lpstr>Wingdings</vt:lpstr>
      <vt:lpstr>Wingdings 2</vt:lpstr>
      <vt:lpstr>表示</vt:lpstr>
      <vt:lpstr>メメント・モリ</vt:lpstr>
      <vt:lpstr>Agenda</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Needs</vt:lpstr>
      <vt:lpstr>Agenda</vt:lpstr>
      <vt:lpstr>Customers</vt:lpstr>
      <vt:lpstr>Customers</vt:lpstr>
      <vt:lpstr>Customers</vt:lpstr>
      <vt:lpstr>Customers</vt:lpstr>
      <vt:lpstr>Customers</vt:lpstr>
      <vt:lpstr>Agenda</vt:lpstr>
      <vt:lpstr>Solution</vt:lpstr>
      <vt:lpstr>Solution</vt:lpstr>
      <vt:lpstr>Solution</vt:lpstr>
      <vt:lpstr>Needs</vt:lpstr>
      <vt:lpstr>Needs</vt:lpstr>
      <vt:lpstr>Needs</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Agenda</vt:lpstr>
      <vt:lpstr>Resources</vt:lpstr>
      <vt:lpstr>Resources</vt:lpstr>
      <vt:lpstr>Resources</vt:lpstr>
      <vt:lpstr>Resources</vt:lpstr>
      <vt:lpstr>Resources</vt:lpstr>
      <vt:lpstr>Resources</vt:lpstr>
      <vt:lpstr>Resources</vt:lpstr>
      <vt:lpstr>Agenda</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Content and Features of Solution</vt:lpstr>
      <vt:lpstr>Agenda</vt:lpstr>
      <vt:lpstr>Novelty and Value for Customers</vt:lpstr>
      <vt:lpstr>Novelty and Value for Customers</vt:lpstr>
      <vt:lpstr>Novelty and Value for Customers</vt:lpstr>
      <vt:lpstr>Novelty and Value for Customers</vt:lpstr>
      <vt:lpstr>Novelty and Value for Customers</vt:lpstr>
      <vt:lpstr>Novelty and Value for Customers</vt:lpstr>
      <vt:lpstr>Novelty and Value for Customers</vt:lpstr>
      <vt:lpstr>Novelty and Value for Customers</vt:lpstr>
      <vt:lpstr>Novelty and Value for Customers</vt:lpstr>
      <vt:lpstr>Agenda</vt:lpstr>
      <vt:lpstr>Marketing</vt:lpstr>
      <vt:lpstr>Marketing</vt:lpstr>
      <vt:lpstr>Marketing</vt:lpstr>
      <vt:lpstr>Marketing</vt:lpstr>
      <vt:lpstr>Marketing</vt:lpstr>
      <vt:lpstr>Marketing</vt:lpstr>
      <vt:lpstr>Marketing</vt:lpstr>
      <vt:lpstr>Agenda</vt:lpstr>
      <vt:lpstr>Revenue and Expense</vt:lpstr>
      <vt:lpstr>Revenue and Expense</vt:lpstr>
      <vt:lpstr>Revenue and Expense</vt:lpstr>
      <vt:lpstr>Revenue and Expense</vt:lpstr>
      <vt:lpstr>Revenue and Expense</vt:lpstr>
      <vt:lpstr>Agenda</vt:lpstr>
      <vt:lpstr>Agenda</vt:lpstr>
      <vt:lpstr>ビジネス計画</vt:lpstr>
      <vt:lpstr>ビジネス計画</vt:lpstr>
      <vt:lpstr>ビジネス計画</vt:lpstr>
      <vt:lpstr>Agenda</vt:lpstr>
      <vt:lpstr>Agenda</vt:lpstr>
      <vt:lpstr>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末田貴一</dc:creator>
  <cp:lastModifiedBy>末田貴一</cp:lastModifiedBy>
  <cp:revision>77</cp:revision>
  <dcterms:created xsi:type="dcterms:W3CDTF">2018-02-23T04:04:37Z</dcterms:created>
  <dcterms:modified xsi:type="dcterms:W3CDTF">2018-03-15T00:36:26Z</dcterms:modified>
</cp:coreProperties>
</file>